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notesMasterIdLst>
    <p:notesMasterId r:id="rId55"/>
  </p:notesMasterIdLst>
  <p:sldIdLst>
    <p:sldId id="319" r:id="rId2"/>
    <p:sldId id="258" r:id="rId3"/>
    <p:sldId id="259" r:id="rId4"/>
    <p:sldId id="260" r:id="rId5"/>
    <p:sldId id="262" r:id="rId6"/>
    <p:sldId id="263" r:id="rId7"/>
    <p:sldId id="264" r:id="rId8"/>
    <p:sldId id="291" r:id="rId9"/>
    <p:sldId id="292" r:id="rId10"/>
    <p:sldId id="293" r:id="rId11"/>
    <p:sldId id="294" r:id="rId12"/>
    <p:sldId id="265" r:id="rId13"/>
    <p:sldId id="266" r:id="rId14"/>
    <p:sldId id="269" r:id="rId15"/>
    <p:sldId id="268" r:id="rId16"/>
    <p:sldId id="270" r:id="rId17"/>
    <p:sldId id="271" r:id="rId18"/>
    <p:sldId id="295" r:id="rId19"/>
    <p:sldId id="296" r:id="rId20"/>
    <p:sldId id="297" r:id="rId21"/>
    <p:sldId id="315" r:id="rId22"/>
    <p:sldId id="275" r:id="rId23"/>
    <p:sldId id="272" r:id="rId24"/>
    <p:sldId id="316" r:id="rId25"/>
    <p:sldId id="317" r:id="rId26"/>
    <p:sldId id="318" r:id="rId27"/>
    <p:sldId id="278" r:id="rId28"/>
    <p:sldId id="313" r:id="rId29"/>
    <p:sldId id="314" r:id="rId30"/>
    <p:sldId id="279" r:id="rId31"/>
    <p:sldId id="312" r:id="rId32"/>
    <p:sldId id="280" r:id="rId33"/>
    <p:sldId id="281" r:id="rId34"/>
    <p:sldId id="304" r:id="rId35"/>
    <p:sldId id="305" r:id="rId36"/>
    <p:sldId id="306" r:id="rId37"/>
    <p:sldId id="307" r:id="rId38"/>
    <p:sldId id="308" r:id="rId39"/>
    <p:sldId id="309" r:id="rId40"/>
    <p:sldId id="310" r:id="rId41"/>
    <p:sldId id="311" r:id="rId42"/>
    <p:sldId id="282" r:id="rId43"/>
    <p:sldId id="283" r:id="rId44"/>
    <p:sldId id="298" r:id="rId45"/>
    <p:sldId id="299" r:id="rId46"/>
    <p:sldId id="300" r:id="rId47"/>
    <p:sldId id="301" r:id="rId48"/>
    <p:sldId id="302" r:id="rId49"/>
    <p:sldId id="303" r:id="rId50"/>
    <p:sldId id="285" r:id="rId51"/>
    <p:sldId id="286" r:id="rId52"/>
    <p:sldId id="287" r:id="rId53"/>
    <p:sldId id="288" r:id="rId54"/>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91" d="100"/>
          <a:sy n="91" d="100"/>
        </p:scale>
        <p:origin x="964"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003B66-D28B-4FA3-AD5B-1D027C8F44DB}" type="datetimeFigureOut">
              <a:rPr lang="en-US" smtClean="0"/>
              <a:t>9/5/2023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F189BD-BF7B-41C1-9D85-2FDA3F2F2861}" type="slidenum">
              <a:rPr lang="en-US" smtClean="0"/>
              <a:t>‹#›</a:t>
            </a:fld>
            <a:endParaRPr lang="en-US"/>
          </a:p>
        </p:txBody>
      </p:sp>
    </p:spTree>
    <p:extLst>
      <p:ext uri="{BB962C8B-B14F-4D97-AF65-F5344CB8AC3E}">
        <p14:creationId xmlns:p14="http://schemas.microsoft.com/office/powerpoint/2010/main" val="2685048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7" name="Date Placeholder 6"/>
          <p:cNvSpPr>
            <a:spLocks noGrp="1"/>
          </p:cNvSpPr>
          <p:nvPr>
            <p:ph type="dt" sz="half" idx="10"/>
          </p:nvPr>
        </p:nvSpPr>
        <p:spPr/>
        <p:txBody>
          <a:bodyPr/>
          <a:lstStyle/>
          <a:p>
            <a:fld id="{C74D4E45-5D0C-4F51-95F7-A5FE53538EE2}" type="datetimeFigureOut">
              <a:rPr lang="ar-IQ" smtClean="0"/>
              <a:t>20/02/1445</a:t>
            </a:fld>
            <a:endParaRPr lang="ar-IQ"/>
          </a:p>
        </p:txBody>
      </p:sp>
      <p:sp>
        <p:nvSpPr>
          <p:cNvPr id="8" name="Slide Number Placeholder 7"/>
          <p:cNvSpPr>
            <a:spLocks noGrp="1"/>
          </p:cNvSpPr>
          <p:nvPr>
            <p:ph type="sldNum" sz="quarter" idx="11"/>
          </p:nvPr>
        </p:nvSpPr>
        <p:spPr/>
        <p:txBody>
          <a:bodyPr/>
          <a:lstStyle/>
          <a:p>
            <a:fld id="{A5404FFB-4C2B-4E79-8E4E-AC0EDDC06765}" type="slidenum">
              <a:rPr lang="ar-IQ" smtClean="0"/>
              <a:t>‹#›</a:t>
            </a:fld>
            <a:endParaRPr lang="ar-IQ"/>
          </a:p>
        </p:txBody>
      </p:sp>
      <p:sp>
        <p:nvSpPr>
          <p:cNvPr id="9" name="Footer Placeholder 8"/>
          <p:cNvSpPr>
            <a:spLocks noGrp="1"/>
          </p:cNvSpPr>
          <p:nvPr>
            <p:ph type="ftr" sz="quarter" idx="12"/>
          </p:nvPr>
        </p:nvSpPr>
        <p:spPr/>
        <p:txBody>
          <a:bodyPr/>
          <a:lstStyle/>
          <a:p>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C74D4E45-5D0C-4F51-95F7-A5FE53538EE2}" type="datetimeFigureOut">
              <a:rPr lang="ar-IQ" smtClean="0"/>
              <a:t>20/02/1445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5404FFB-4C2B-4E79-8E4E-AC0EDDC06765}"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C74D4E45-5D0C-4F51-95F7-A5FE53538EE2}" type="datetimeFigureOut">
              <a:rPr lang="ar-IQ" smtClean="0"/>
              <a:t>20/02/1445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5404FFB-4C2B-4E79-8E4E-AC0EDDC06765}"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C74D4E45-5D0C-4F51-95F7-A5FE53538EE2}" type="datetimeFigureOut">
              <a:rPr lang="ar-IQ" smtClean="0"/>
              <a:t>20/02/1445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5404FFB-4C2B-4E79-8E4E-AC0EDDC06765}"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C74D4E45-5D0C-4F51-95F7-A5FE53538EE2}" type="datetimeFigureOut">
              <a:rPr lang="ar-IQ" smtClean="0"/>
              <a:t>20/02/1445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5404FFB-4C2B-4E79-8E4E-AC0EDDC06765}" type="slidenum">
              <a:rPr lang="ar-IQ" smtClean="0"/>
              <a:t>‹#›</a:t>
            </a:fld>
            <a:endParaRPr lang="ar-IQ"/>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C74D4E45-5D0C-4F51-95F7-A5FE53538EE2}" type="datetimeFigureOut">
              <a:rPr lang="ar-IQ" smtClean="0"/>
              <a:t>20/02/1445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5404FFB-4C2B-4E79-8E4E-AC0EDDC06765}" type="slidenum">
              <a:rPr lang="ar-IQ" smtClean="0"/>
              <a:t>‹#›</a:t>
            </a:fld>
            <a:endParaRPr lang="ar-IQ"/>
          </a:p>
        </p:txBody>
      </p:sp>
      <p:sp>
        <p:nvSpPr>
          <p:cNvPr id="9" name="Content Placeholder 8"/>
          <p:cNvSpPr>
            <a:spLocks noGrp="1"/>
          </p:cNvSpPr>
          <p:nvPr>
            <p:ph sz="quarter" idx="13"/>
          </p:nvPr>
        </p:nvSpPr>
        <p:spPr>
          <a:xfrm>
            <a:off x="365760" y="1600200"/>
            <a:ext cx="4041648" cy="452628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7" name="Date Placeholder 6"/>
          <p:cNvSpPr>
            <a:spLocks noGrp="1"/>
          </p:cNvSpPr>
          <p:nvPr>
            <p:ph type="dt" sz="half" idx="10"/>
          </p:nvPr>
        </p:nvSpPr>
        <p:spPr/>
        <p:txBody>
          <a:bodyPr/>
          <a:lstStyle/>
          <a:p>
            <a:fld id="{C74D4E45-5D0C-4F51-95F7-A5FE53538EE2}" type="datetimeFigureOut">
              <a:rPr lang="ar-IQ" smtClean="0"/>
              <a:t>20/02/1445</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A5404FFB-4C2B-4E79-8E4E-AC0EDDC06765}" type="slidenum">
              <a:rPr lang="ar-IQ" smtClean="0"/>
              <a:t>‹#›</a:t>
            </a:fld>
            <a:endParaRPr lang="ar-IQ"/>
          </a:p>
        </p:txBody>
      </p:sp>
      <p:sp>
        <p:nvSpPr>
          <p:cNvPr id="11" name="Content Placeholder 10"/>
          <p:cNvSpPr>
            <a:spLocks noGrp="1"/>
          </p:cNvSpPr>
          <p:nvPr>
            <p:ph sz="quarter" idx="13"/>
          </p:nvPr>
        </p:nvSpPr>
        <p:spPr>
          <a:xfrm>
            <a:off x="457200" y="2212848"/>
            <a:ext cx="4041648" cy="3913632"/>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Date Placeholder 2"/>
          <p:cNvSpPr>
            <a:spLocks noGrp="1"/>
          </p:cNvSpPr>
          <p:nvPr>
            <p:ph type="dt" sz="half" idx="10"/>
          </p:nvPr>
        </p:nvSpPr>
        <p:spPr/>
        <p:txBody>
          <a:bodyPr/>
          <a:lstStyle/>
          <a:p>
            <a:fld id="{C74D4E45-5D0C-4F51-95F7-A5FE53538EE2}" type="datetimeFigureOut">
              <a:rPr lang="ar-IQ" smtClean="0"/>
              <a:t>20/02/1445</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A5404FFB-4C2B-4E79-8E4E-AC0EDDC06765}"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4D4E45-5D0C-4F51-95F7-A5FE53538EE2}" type="datetimeFigureOut">
              <a:rPr lang="ar-IQ" smtClean="0"/>
              <a:t>20/02/1445</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A5404FFB-4C2B-4E79-8E4E-AC0EDDC06765}"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ar-SA"/>
              <a:t>انقر لتحرير نمط العنوان الرئيسي</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C74D4E45-5D0C-4F51-95F7-A5FE53538EE2}" type="datetimeFigureOut">
              <a:rPr lang="ar-IQ" smtClean="0"/>
              <a:t>20/02/1445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5404FFB-4C2B-4E79-8E4E-AC0EDDC06765}"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ar-SA"/>
              <a:t>انقر لتحرير نمط العنوان الرئيسي</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C74D4E45-5D0C-4F51-95F7-A5FE53538EE2}" type="datetimeFigureOut">
              <a:rPr lang="ar-IQ" smtClean="0"/>
              <a:t>20/02/1445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5404FFB-4C2B-4E79-8E4E-AC0EDDC06765}"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C74D4E45-5D0C-4F51-95F7-A5FE53538EE2}" type="datetimeFigureOut">
              <a:rPr lang="ar-IQ" smtClean="0"/>
              <a:t>20/02/1445</a:t>
            </a:fld>
            <a:endParaRPr lang="ar-IQ"/>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ar-IQ"/>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5404FFB-4C2B-4E79-8E4E-AC0EDDC06765}" type="slidenum">
              <a:rPr lang="ar-IQ" smtClean="0"/>
              <a:t>‹#›</a:t>
            </a:fld>
            <a:endParaRPr lang="ar-IQ"/>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1"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r" defTabSz="914400" rtl="1"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upload.wikimedia.org/wikipedia/commons/6/64/Illu_pancrease.jpg"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67544" y="1196752"/>
            <a:ext cx="7772400" cy="1470025"/>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4800" b="1" dirty="0">
                <a:solidFill>
                  <a:srgbClr val="FF0000"/>
                </a:solidFill>
              </a:rPr>
              <a:t>DIGESTIVE</a:t>
            </a:r>
            <a:br>
              <a:rPr lang="en-US" sz="4800" b="1" dirty="0">
                <a:solidFill>
                  <a:srgbClr val="FF0000"/>
                </a:solidFill>
              </a:rPr>
            </a:br>
            <a:r>
              <a:rPr lang="en-US" sz="4800" b="1" dirty="0">
                <a:solidFill>
                  <a:srgbClr val="FF0000"/>
                </a:solidFill>
              </a:rPr>
              <a:t>SYSTEM </a:t>
            </a:r>
            <a:endParaRPr lang="ar-IQ" sz="4800" b="1" dirty="0">
              <a:solidFill>
                <a:srgbClr val="FF0000"/>
              </a:solidFill>
            </a:endParaRPr>
          </a:p>
        </p:txBody>
      </p:sp>
      <p:sp>
        <p:nvSpPr>
          <p:cNvPr id="4" name="عنوان فرعي 2"/>
          <p:cNvSpPr>
            <a:spLocks noGrp="1"/>
          </p:cNvSpPr>
          <p:nvPr>
            <p:ph type="subTitle" idx="1"/>
          </p:nvPr>
        </p:nvSpPr>
        <p:spPr>
          <a:xfrm>
            <a:off x="1403648" y="3861048"/>
            <a:ext cx="6400800" cy="1752600"/>
          </a:xfrm>
        </p:spPr>
        <p:style>
          <a:lnRef idx="2">
            <a:schemeClr val="dk1"/>
          </a:lnRef>
          <a:fillRef idx="1">
            <a:schemeClr val="lt1"/>
          </a:fillRef>
          <a:effectRef idx="0">
            <a:schemeClr val="dk1"/>
          </a:effectRef>
          <a:fontRef idx="minor">
            <a:schemeClr val="dk1"/>
          </a:fontRef>
        </p:style>
        <p:txBody>
          <a:bodyPr/>
          <a:lstStyle/>
          <a:p>
            <a:pPr algn="l"/>
            <a:r>
              <a:rPr lang="en-US" dirty="0">
                <a:solidFill>
                  <a:schemeClr val="tx1"/>
                </a:solidFill>
                <a:latin typeface="Times New Roman" pitchFamily="18" charset="0"/>
                <a:cs typeface="Times New Roman" pitchFamily="18" charset="0"/>
              </a:rPr>
              <a:t>Dr. </a:t>
            </a:r>
            <a:r>
              <a:rPr lang="en-US" dirty="0" err="1">
                <a:solidFill>
                  <a:schemeClr val="tx1"/>
                </a:solidFill>
                <a:latin typeface="Times New Roman" pitchFamily="18" charset="0"/>
                <a:cs typeface="Times New Roman" pitchFamily="18" charset="0"/>
              </a:rPr>
              <a:t>Hanaa</a:t>
            </a:r>
            <a:r>
              <a:rPr lang="en-US" dirty="0">
                <a:solidFill>
                  <a:schemeClr val="tx1"/>
                </a:solidFill>
                <a:latin typeface="Times New Roman" pitchFamily="18" charset="0"/>
                <a:cs typeface="Times New Roman" pitchFamily="18" charset="0"/>
              </a:rPr>
              <a:t> Salman </a:t>
            </a:r>
            <a:r>
              <a:rPr lang="en-US" dirty="0" err="1">
                <a:solidFill>
                  <a:schemeClr val="tx1"/>
                </a:solidFill>
                <a:latin typeface="Times New Roman" pitchFamily="18" charset="0"/>
                <a:cs typeface="Times New Roman" pitchFamily="18" charset="0"/>
              </a:rPr>
              <a:t>Kadhum</a:t>
            </a:r>
            <a:r>
              <a:rPr lang="en-US" dirty="0">
                <a:solidFill>
                  <a:schemeClr val="tx1"/>
                </a:solidFill>
                <a:latin typeface="Times New Roman" pitchFamily="18" charset="0"/>
                <a:cs typeface="Times New Roman" pitchFamily="18" charset="0"/>
              </a:rPr>
              <a:t> </a:t>
            </a:r>
          </a:p>
          <a:p>
            <a:pPr algn="l"/>
            <a:r>
              <a:rPr lang="en-US" dirty="0">
                <a:solidFill>
                  <a:schemeClr val="tx1"/>
                </a:solidFill>
                <a:latin typeface="Times New Roman" pitchFamily="18" charset="0"/>
                <a:cs typeface="Times New Roman" pitchFamily="18" charset="0"/>
              </a:rPr>
              <a:t>Pathological Analysis Department </a:t>
            </a:r>
          </a:p>
          <a:p>
            <a:pPr algn="l"/>
            <a:r>
              <a:rPr lang="en-US" dirty="0">
                <a:solidFill>
                  <a:schemeClr val="tx1"/>
                </a:solidFill>
                <a:latin typeface="Times New Roman" pitchFamily="18" charset="0"/>
                <a:cs typeface="Times New Roman" pitchFamily="18" charset="0"/>
              </a:rPr>
              <a:t>Collage of Science </a:t>
            </a:r>
            <a:endParaRPr lang="ar-IQ"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697738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8229600" cy="6120680"/>
          </a:xfrm>
        </p:spPr>
        <p:txBody>
          <a:bodyPr>
            <a:normAutofit fontScale="92500" lnSpcReduction="10000"/>
          </a:bodyPr>
          <a:lstStyle/>
          <a:p>
            <a:pPr marL="0" indent="0" algn="l" rtl="0">
              <a:buNone/>
            </a:pPr>
            <a:r>
              <a:rPr lang="en-US" sz="2000" b="1" dirty="0">
                <a:solidFill>
                  <a:schemeClr val="tx1"/>
                </a:solidFill>
                <a:latin typeface="Times New Roman" pitchFamily="18" charset="0"/>
                <a:cs typeface="Times New Roman" pitchFamily="18" charset="0"/>
              </a:rPr>
              <a:t>Amount: </a:t>
            </a:r>
            <a:r>
              <a:rPr lang="en-US" sz="2000" dirty="0">
                <a:solidFill>
                  <a:schemeClr val="tx1"/>
                </a:solidFill>
                <a:latin typeface="Times New Roman" pitchFamily="18" charset="0"/>
                <a:cs typeface="Times New Roman" pitchFamily="18" charset="0"/>
              </a:rPr>
              <a:t>Under normal circumstances, the salivary glands secrete about 500–1500 ml of saliva every day. pH of saliva varies from 6 to 7.4.</a:t>
            </a:r>
          </a:p>
          <a:p>
            <a:pPr marL="0" indent="0" algn="l" rtl="0">
              <a:buNone/>
            </a:pPr>
            <a:r>
              <a:rPr lang="en-US" sz="2000" b="1" dirty="0">
                <a:solidFill>
                  <a:schemeClr val="tx1"/>
                </a:solidFill>
                <a:latin typeface="Times New Roman" pitchFamily="18" charset="0"/>
                <a:cs typeface="Times New Roman" pitchFamily="18" charset="0"/>
              </a:rPr>
              <a:t>Composition: </a:t>
            </a:r>
            <a:r>
              <a:rPr lang="en-US" sz="2000" dirty="0">
                <a:solidFill>
                  <a:schemeClr val="tx1"/>
                </a:solidFill>
                <a:latin typeface="Times New Roman" pitchFamily="18" charset="0"/>
                <a:cs typeface="Times New Roman" pitchFamily="18" charset="0"/>
              </a:rPr>
              <a:t>Saliva is composed of:</a:t>
            </a:r>
          </a:p>
          <a:p>
            <a:pPr marL="0" indent="0" algn="l" rtl="0">
              <a:buNone/>
            </a:pPr>
            <a:r>
              <a:rPr lang="en-US" sz="2000" dirty="0">
                <a:solidFill>
                  <a:schemeClr val="tx1"/>
                </a:solidFill>
                <a:latin typeface="Times New Roman" pitchFamily="18" charset="0"/>
                <a:cs typeface="Times New Roman" pitchFamily="18" charset="0"/>
              </a:rPr>
              <a:t>Water: 99%, and</a:t>
            </a:r>
          </a:p>
          <a:p>
            <a:pPr marL="0" indent="0" algn="l" rtl="0">
              <a:buNone/>
            </a:pPr>
            <a:r>
              <a:rPr lang="en-US" sz="2000" dirty="0">
                <a:solidFill>
                  <a:schemeClr val="tx1"/>
                </a:solidFill>
                <a:latin typeface="Times New Roman" pitchFamily="18" charset="0"/>
                <a:cs typeface="Times New Roman" pitchFamily="18" charset="0"/>
              </a:rPr>
              <a:t>Solids: 1%, which include:</a:t>
            </a:r>
          </a:p>
          <a:p>
            <a:pPr marL="0" indent="0" algn="l" rtl="0">
              <a:buNone/>
            </a:pPr>
            <a:r>
              <a:rPr lang="en-US" sz="2000" dirty="0">
                <a:solidFill>
                  <a:schemeClr val="tx1"/>
                </a:solidFill>
                <a:latin typeface="Times New Roman" pitchFamily="18" charset="0"/>
                <a:cs typeface="Times New Roman" pitchFamily="18" charset="0"/>
              </a:rPr>
              <a:t>- Organic substances such as L-amylase (ptyalin), lingual</a:t>
            </a:r>
          </a:p>
          <a:p>
            <a:pPr marL="0" indent="0" algn="l" rtl="0">
              <a:buNone/>
            </a:pPr>
            <a:r>
              <a:rPr lang="en-US" sz="2000" dirty="0">
                <a:solidFill>
                  <a:schemeClr val="tx1"/>
                </a:solidFill>
                <a:latin typeface="Times New Roman" pitchFamily="18" charset="0"/>
                <a:cs typeface="Times New Roman" pitchFamily="18" charset="0"/>
              </a:rPr>
              <a:t>lipase, </a:t>
            </a:r>
            <a:r>
              <a:rPr lang="en-US" sz="2000" dirty="0" err="1">
                <a:solidFill>
                  <a:schemeClr val="tx1"/>
                </a:solidFill>
                <a:latin typeface="Times New Roman" pitchFamily="18" charset="0"/>
                <a:cs typeface="Times New Roman" pitchFamily="18" charset="0"/>
              </a:rPr>
              <a:t>kallikrein</a:t>
            </a:r>
            <a:r>
              <a:rPr lang="en-US" sz="2000" dirty="0">
                <a:solidFill>
                  <a:schemeClr val="tx1"/>
                </a:solidFill>
                <a:latin typeface="Times New Roman" pitchFamily="18" charset="0"/>
                <a:cs typeface="Times New Roman" pitchFamily="18" charset="0"/>
              </a:rPr>
              <a:t>, lysozyme, small amounts of urea, uric acid, cholesterol and </a:t>
            </a:r>
            <a:r>
              <a:rPr lang="en-US" sz="2000" dirty="0" err="1">
                <a:solidFill>
                  <a:schemeClr val="tx1"/>
                </a:solidFill>
                <a:latin typeface="Times New Roman" pitchFamily="18" charset="0"/>
                <a:cs typeface="Times New Roman" pitchFamily="18" charset="0"/>
              </a:rPr>
              <a:t>mucin</a:t>
            </a:r>
            <a:r>
              <a:rPr lang="en-US" sz="2000" dirty="0">
                <a:solidFill>
                  <a:schemeClr val="tx1"/>
                </a:solidFill>
                <a:latin typeface="Times New Roman" pitchFamily="18" charset="0"/>
                <a:cs typeface="Times New Roman" pitchFamily="18" charset="0"/>
              </a:rPr>
              <a:t>.</a:t>
            </a:r>
          </a:p>
          <a:p>
            <a:pPr algn="l" rtl="0">
              <a:buFontTx/>
              <a:buChar char="-"/>
            </a:pPr>
            <a:r>
              <a:rPr lang="en-US" sz="2000" dirty="0">
                <a:solidFill>
                  <a:schemeClr val="tx1"/>
                </a:solidFill>
                <a:latin typeface="Times New Roman" pitchFamily="18" charset="0"/>
                <a:cs typeface="Times New Roman" pitchFamily="18" charset="0"/>
              </a:rPr>
              <a:t>Inorganic substances are Na+, </a:t>
            </a:r>
            <a:r>
              <a:rPr lang="en-US" sz="2000" dirty="0" err="1">
                <a:solidFill>
                  <a:schemeClr val="tx1"/>
                </a:solidFill>
                <a:latin typeface="Times New Roman" pitchFamily="18" charset="0"/>
                <a:cs typeface="Times New Roman" pitchFamily="18" charset="0"/>
              </a:rPr>
              <a:t>Cl</a:t>
            </a:r>
            <a:r>
              <a:rPr lang="en-US" sz="2000" dirty="0">
                <a:solidFill>
                  <a:schemeClr val="tx1"/>
                </a:solidFill>
                <a:latin typeface="Times New Roman" pitchFamily="18" charset="0"/>
                <a:cs typeface="Times New Roman" pitchFamily="18" charset="0"/>
              </a:rPr>
              <a:t>−, K+ and HCO−3.</a:t>
            </a:r>
          </a:p>
          <a:p>
            <a:pPr marL="0" indent="0" algn="l" rtl="0">
              <a:buNone/>
            </a:pPr>
            <a:r>
              <a:rPr lang="en-US" sz="2800" b="1" dirty="0">
                <a:solidFill>
                  <a:schemeClr val="tx1"/>
                </a:solidFill>
                <a:latin typeface="Times New Roman" pitchFamily="18" charset="0"/>
                <a:cs typeface="Times New Roman" pitchFamily="18" charset="0"/>
              </a:rPr>
              <a:t>Phases of salivary secretion</a:t>
            </a:r>
          </a:p>
          <a:p>
            <a:pPr marL="0" indent="0" algn="l" rtl="0">
              <a:buNone/>
            </a:pPr>
            <a:r>
              <a:rPr lang="en-US" sz="2000" dirty="0">
                <a:solidFill>
                  <a:schemeClr val="tx1"/>
                </a:solidFill>
                <a:latin typeface="Times New Roman" pitchFamily="18" charset="0"/>
                <a:cs typeface="Times New Roman" pitchFamily="18" charset="0"/>
              </a:rPr>
              <a:t>1. Cephalic phase refers to secretion of saliva before entering of food into</a:t>
            </a:r>
          </a:p>
          <a:p>
            <a:pPr marL="0" indent="0" algn="l" rtl="0">
              <a:buNone/>
            </a:pPr>
            <a:r>
              <a:rPr lang="en-US" sz="2000" dirty="0">
                <a:solidFill>
                  <a:schemeClr val="tx1"/>
                </a:solidFill>
                <a:latin typeface="Times New Roman" pitchFamily="18" charset="0"/>
                <a:cs typeface="Times New Roman" pitchFamily="18" charset="0"/>
              </a:rPr>
              <a:t>the mouth. It is caused by a conditioned reflex initiated by the mere sight</a:t>
            </a:r>
          </a:p>
          <a:p>
            <a:pPr marL="0" indent="0" algn="l" rtl="0">
              <a:buNone/>
            </a:pPr>
            <a:r>
              <a:rPr lang="en-US" sz="2000" dirty="0">
                <a:solidFill>
                  <a:schemeClr val="tx1"/>
                </a:solidFill>
                <a:latin typeface="Times New Roman" pitchFamily="18" charset="0"/>
                <a:cs typeface="Times New Roman" pitchFamily="18" charset="0"/>
              </a:rPr>
              <a:t>or smell of food.</a:t>
            </a:r>
          </a:p>
          <a:p>
            <a:pPr marL="0" indent="0" algn="l" rtl="0">
              <a:buNone/>
            </a:pPr>
            <a:r>
              <a:rPr lang="en-US" sz="2000" dirty="0">
                <a:solidFill>
                  <a:schemeClr val="tx1"/>
                </a:solidFill>
                <a:latin typeface="Times New Roman" pitchFamily="18" charset="0"/>
                <a:cs typeface="Times New Roman" pitchFamily="18" charset="0"/>
              </a:rPr>
              <a:t>2. </a:t>
            </a:r>
            <a:r>
              <a:rPr lang="en-US" sz="2000" dirty="0" err="1">
                <a:solidFill>
                  <a:schemeClr val="tx1"/>
                </a:solidFill>
                <a:latin typeface="Times New Roman" pitchFamily="18" charset="0"/>
                <a:cs typeface="Times New Roman" pitchFamily="18" charset="0"/>
              </a:rPr>
              <a:t>Buccal</a:t>
            </a:r>
            <a:r>
              <a:rPr lang="en-US" sz="2000" dirty="0">
                <a:solidFill>
                  <a:schemeClr val="tx1"/>
                </a:solidFill>
                <a:latin typeface="Times New Roman" pitchFamily="18" charset="0"/>
                <a:cs typeface="Times New Roman" pitchFamily="18" charset="0"/>
              </a:rPr>
              <a:t> phase refers to secretion of saliva caused by stimulation of </a:t>
            </a:r>
            <a:r>
              <a:rPr lang="en-US" sz="2000" dirty="0" err="1">
                <a:solidFill>
                  <a:schemeClr val="tx1"/>
                </a:solidFill>
                <a:latin typeface="Times New Roman" pitchFamily="18" charset="0"/>
                <a:cs typeface="Times New Roman" pitchFamily="18" charset="0"/>
              </a:rPr>
              <a:t>buccal</a:t>
            </a:r>
            <a:endParaRPr lang="en-US" sz="2000" dirty="0">
              <a:solidFill>
                <a:schemeClr val="tx1"/>
              </a:solidFill>
              <a:latin typeface="Times New Roman" pitchFamily="18" charset="0"/>
              <a:cs typeface="Times New Roman" pitchFamily="18" charset="0"/>
            </a:endParaRPr>
          </a:p>
          <a:p>
            <a:pPr marL="0" indent="0" algn="l" rtl="0">
              <a:buNone/>
            </a:pPr>
            <a:r>
              <a:rPr lang="en-US" sz="2000" dirty="0">
                <a:solidFill>
                  <a:schemeClr val="tx1"/>
                </a:solidFill>
                <a:latin typeface="Times New Roman" pitchFamily="18" charset="0"/>
                <a:cs typeface="Times New Roman" pitchFamily="18" charset="0"/>
              </a:rPr>
              <a:t>receptors by the presence of food in the mouth. It is an unconditioned</a:t>
            </a:r>
          </a:p>
          <a:p>
            <a:pPr marL="0" indent="0" algn="l" rtl="0">
              <a:buNone/>
            </a:pPr>
            <a:r>
              <a:rPr lang="en-US" sz="2000" dirty="0">
                <a:solidFill>
                  <a:schemeClr val="tx1"/>
                </a:solidFill>
                <a:latin typeface="Times New Roman" pitchFamily="18" charset="0"/>
                <a:cs typeface="Times New Roman" pitchFamily="18" charset="0"/>
              </a:rPr>
              <a:t>reflex, partially regulated by the appetite area of the brain.</a:t>
            </a:r>
          </a:p>
          <a:p>
            <a:pPr marL="0" indent="0" algn="l" rtl="0">
              <a:buNone/>
            </a:pPr>
            <a:r>
              <a:rPr lang="en-US" sz="2000" dirty="0">
                <a:solidFill>
                  <a:schemeClr val="tx1"/>
                </a:solidFill>
                <a:latin typeface="Times New Roman" pitchFamily="18" charset="0"/>
                <a:cs typeface="Times New Roman" pitchFamily="18" charset="0"/>
              </a:rPr>
              <a:t>3. </a:t>
            </a:r>
            <a:r>
              <a:rPr lang="en-US" sz="2000" dirty="0" err="1">
                <a:solidFill>
                  <a:schemeClr val="tx1"/>
                </a:solidFill>
                <a:latin typeface="Times New Roman" pitchFamily="18" charset="0"/>
                <a:cs typeface="Times New Roman" pitchFamily="18" charset="0"/>
              </a:rPr>
              <a:t>Oesophageal</a:t>
            </a:r>
            <a:r>
              <a:rPr lang="en-US" sz="2000" dirty="0">
                <a:solidFill>
                  <a:schemeClr val="tx1"/>
                </a:solidFill>
                <a:latin typeface="Times New Roman" pitchFamily="18" charset="0"/>
                <a:cs typeface="Times New Roman" pitchFamily="18" charset="0"/>
              </a:rPr>
              <a:t> phase occurs due to stimulation of salivary glands to a</a:t>
            </a:r>
          </a:p>
          <a:p>
            <a:pPr marL="0" indent="0" algn="l" rtl="0">
              <a:buNone/>
            </a:pPr>
            <a:r>
              <a:rPr lang="en-US" sz="2000" dirty="0">
                <a:solidFill>
                  <a:schemeClr val="tx1"/>
                </a:solidFill>
                <a:latin typeface="Times New Roman" pitchFamily="18" charset="0"/>
                <a:cs typeface="Times New Roman" pitchFamily="18" charset="0"/>
              </a:rPr>
              <a:t>slight degree by the food passing through </a:t>
            </a:r>
            <a:r>
              <a:rPr lang="en-US" sz="2000" dirty="0" err="1">
                <a:solidFill>
                  <a:schemeClr val="tx1"/>
                </a:solidFill>
                <a:latin typeface="Times New Roman" pitchFamily="18" charset="0"/>
                <a:cs typeface="Times New Roman" pitchFamily="18" charset="0"/>
              </a:rPr>
              <a:t>oesophagus</a:t>
            </a:r>
            <a:r>
              <a:rPr lang="en-US" sz="2000" dirty="0">
                <a:solidFill>
                  <a:schemeClr val="tx1"/>
                </a:solidFill>
                <a:latin typeface="Times New Roman" pitchFamily="18" charset="0"/>
                <a:cs typeface="Times New Roman" pitchFamily="18" charset="0"/>
              </a:rPr>
              <a:t>.</a:t>
            </a:r>
            <a:endParaRPr lang="ar-IQ" sz="2000" dirty="0">
              <a:solidFill>
                <a:schemeClr val="tx1"/>
              </a:solidFill>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lstStyle/>
          <a:p>
            <a:fld id="{2F78C5CA-08E4-4AFA-9411-D2078B279642}" type="slidenum">
              <a:rPr lang="ar-IQ" smtClean="0">
                <a:solidFill>
                  <a:prstClr val="black">
                    <a:tint val="75000"/>
                  </a:prstClr>
                </a:solidFill>
              </a:rPr>
              <a:pPr/>
              <a:t>10</a:t>
            </a:fld>
            <a:endParaRPr lang="ar-IQ">
              <a:solidFill>
                <a:prstClr val="black">
                  <a:tint val="75000"/>
                </a:prstClr>
              </a:solidFill>
            </a:endParaRPr>
          </a:p>
        </p:txBody>
      </p:sp>
    </p:spTree>
    <p:extLst>
      <p:ext uri="{BB962C8B-B14F-4D97-AF65-F5344CB8AC3E}">
        <p14:creationId xmlns:p14="http://schemas.microsoft.com/office/powerpoint/2010/main" val="1921117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8229600" cy="6480720"/>
          </a:xfrm>
        </p:spPr>
        <p:txBody>
          <a:bodyPr>
            <a:noAutofit/>
          </a:bodyPr>
          <a:lstStyle/>
          <a:p>
            <a:pPr marL="0" indent="0" algn="l" rtl="0">
              <a:buNone/>
            </a:pPr>
            <a:r>
              <a:rPr lang="en-US" sz="1800" dirty="0">
                <a:solidFill>
                  <a:schemeClr val="tx1"/>
                </a:solidFill>
                <a:latin typeface="Times New Roman" pitchFamily="18" charset="0"/>
                <a:cs typeface="Times New Roman" pitchFamily="18" charset="0"/>
              </a:rPr>
              <a:t>4. Gastric phase refers to secretion of saliva by the presence of food in the</a:t>
            </a:r>
          </a:p>
          <a:p>
            <a:pPr marL="0" indent="0" algn="l" rtl="0">
              <a:buNone/>
            </a:pPr>
            <a:r>
              <a:rPr lang="en-US" sz="1800" dirty="0">
                <a:solidFill>
                  <a:schemeClr val="tx1"/>
                </a:solidFill>
                <a:latin typeface="Times New Roman" pitchFamily="18" charset="0"/>
                <a:cs typeface="Times New Roman" pitchFamily="18" charset="0"/>
              </a:rPr>
              <a:t>stomach. It specially occurs when irritant food is present in the stomach</a:t>
            </a:r>
          </a:p>
          <a:p>
            <a:pPr marL="0" indent="0" algn="l" rtl="0">
              <a:buNone/>
            </a:pPr>
            <a:r>
              <a:rPr lang="en-US" sz="1800" dirty="0">
                <a:solidFill>
                  <a:schemeClr val="tx1"/>
                </a:solidFill>
                <a:latin typeface="Times New Roman" pitchFamily="18" charset="0"/>
                <a:cs typeface="Times New Roman" pitchFamily="18" charset="0"/>
              </a:rPr>
              <a:t>(e.g. increased salivation before vomiting).</a:t>
            </a:r>
          </a:p>
          <a:p>
            <a:pPr marL="0" indent="0" algn="l" rtl="0">
              <a:buNone/>
            </a:pPr>
            <a:r>
              <a:rPr lang="en-US" sz="1800" dirty="0">
                <a:solidFill>
                  <a:schemeClr val="tx1"/>
                </a:solidFill>
                <a:latin typeface="Times New Roman" pitchFamily="18" charset="0"/>
                <a:cs typeface="Times New Roman" pitchFamily="18" charset="0"/>
              </a:rPr>
              <a:t>5. Intestinal phase refers to salivary secretion caused by presence of</a:t>
            </a:r>
          </a:p>
          <a:p>
            <a:pPr marL="0" indent="0" algn="l" rtl="0">
              <a:buNone/>
            </a:pPr>
            <a:r>
              <a:rPr lang="en-US" sz="1800" dirty="0">
                <a:solidFill>
                  <a:schemeClr val="tx1"/>
                </a:solidFill>
                <a:latin typeface="Times New Roman" pitchFamily="18" charset="0"/>
                <a:cs typeface="Times New Roman" pitchFamily="18" charset="0"/>
              </a:rPr>
              <a:t>irritant food in the upper intestine.</a:t>
            </a:r>
          </a:p>
          <a:p>
            <a:pPr marL="0" indent="0" algn="l" rtl="0">
              <a:buNone/>
            </a:pPr>
            <a:r>
              <a:rPr lang="en-US" sz="2400" b="1" dirty="0">
                <a:solidFill>
                  <a:schemeClr val="tx1"/>
                </a:solidFill>
                <a:latin typeface="Times New Roman" pitchFamily="18" charset="0"/>
                <a:cs typeface="Times New Roman" pitchFamily="18" charset="0"/>
              </a:rPr>
              <a:t>Functions of saliva</a:t>
            </a:r>
          </a:p>
          <a:p>
            <a:pPr marL="0" indent="0" algn="l" rtl="0">
              <a:buNone/>
            </a:pPr>
            <a:r>
              <a:rPr lang="en-US" sz="2000" b="1" dirty="0">
                <a:solidFill>
                  <a:schemeClr val="tx1"/>
                </a:solidFill>
                <a:latin typeface="Times New Roman" pitchFamily="18" charset="0"/>
                <a:cs typeface="Times New Roman" pitchFamily="18" charset="0"/>
              </a:rPr>
              <a:t>1. Protective function</a:t>
            </a:r>
          </a:p>
          <a:p>
            <a:pPr marL="0" indent="0" algn="l" rtl="0">
              <a:buNone/>
            </a:pPr>
            <a:r>
              <a:rPr lang="en-US" sz="1800" dirty="0">
                <a:solidFill>
                  <a:schemeClr val="tx1"/>
                </a:solidFill>
                <a:latin typeface="Times New Roman" pitchFamily="18" charset="0"/>
                <a:cs typeface="Times New Roman" pitchFamily="18" charset="0"/>
              </a:rPr>
              <a:t>• Dilutes hot and irritant food substances thus preventing injury to the</a:t>
            </a:r>
          </a:p>
          <a:p>
            <a:pPr marL="0" indent="0" algn="l" rtl="0">
              <a:buNone/>
            </a:pPr>
            <a:r>
              <a:rPr lang="en-US" sz="1800" dirty="0" err="1">
                <a:solidFill>
                  <a:schemeClr val="tx1"/>
                </a:solidFill>
                <a:latin typeface="Times New Roman" pitchFamily="18" charset="0"/>
                <a:cs typeface="Times New Roman" pitchFamily="18" charset="0"/>
              </a:rPr>
              <a:t>buccal</a:t>
            </a:r>
            <a:r>
              <a:rPr lang="en-US" sz="1800" dirty="0">
                <a:solidFill>
                  <a:schemeClr val="tx1"/>
                </a:solidFill>
                <a:latin typeface="Times New Roman" pitchFamily="18" charset="0"/>
                <a:cs typeface="Times New Roman" pitchFamily="18" charset="0"/>
              </a:rPr>
              <a:t> mucosa.</a:t>
            </a:r>
          </a:p>
          <a:p>
            <a:pPr marL="0" indent="0" algn="l" rtl="0">
              <a:buNone/>
            </a:pPr>
            <a:r>
              <a:rPr lang="en-US" sz="1800" dirty="0">
                <a:solidFill>
                  <a:schemeClr val="tx1"/>
                </a:solidFill>
                <a:latin typeface="Times New Roman" pitchFamily="18" charset="0"/>
                <a:cs typeface="Times New Roman" pitchFamily="18" charset="0"/>
              </a:rPr>
              <a:t>• Washes away food particles that remain in the oral cavity at the end of</a:t>
            </a:r>
          </a:p>
          <a:p>
            <a:pPr marL="0" indent="0" algn="l" rtl="0">
              <a:buNone/>
            </a:pPr>
            <a:r>
              <a:rPr lang="en-US" sz="1800" dirty="0">
                <a:solidFill>
                  <a:schemeClr val="tx1"/>
                </a:solidFill>
                <a:latin typeface="Times New Roman" pitchFamily="18" charset="0"/>
                <a:cs typeface="Times New Roman" pitchFamily="18" charset="0"/>
              </a:rPr>
              <a:t>meal and thus cleans the oral cavity.</a:t>
            </a:r>
          </a:p>
          <a:p>
            <a:pPr marL="0" indent="0" algn="l" rtl="0">
              <a:buNone/>
            </a:pPr>
            <a:r>
              <a:rPr lang="en-US" sz="1800" dirty="0">
                <a:solidFill>
                  <a:schemeClr val="tx1"/>
                </a:solidFill>
                <a:latin typeface="Times New Roman" pitchFamily="18" charset="0"/>
                <a:cs typeface="Times New Roman" pitchFamily="18" charset="0"/>
              </a:rPr>
              <a:t>• Destroys harmful bacteria in the mouth and thus minimizes risk of </a:t>
            </a:r>
            <a:r>
              <a:rPr lang="en-US" sz="1800" dirty="0" err="1">
                <a:solidFill>
                  <a:schemeClr val="tx1"/>
                </a:solidFill>
                <a:latin typeface="Times New Roman" pitchFamily="18" charset="0"/>
                <a:cs typeface="Times New Roman" pitchFamily="18" charset="0"/>
              </a:rPr>
              <a:t>buccal</a:t>
            </a:r>
            <a:endParaRPr lang="en-US" sz="1800" dirty="0">
              <a:solidFill>
                <a:schemeClr val="tx1"/>
              </a:solidFill>
              <a:latin typeface="Times New Roman" pitchFamily="18" charset="0"/>
              <a:cs typeface="Times New Roman" pitchFamily="18" charset="0"/>
            </a:endParaRPr>
          </a:p>
          <a:p>
            <a:pPr marL="0" indent="0" algn="l" rtl="0">
              <a:buNone/>
            </a:pPr>
            <a:r>
              <a:rPr lang="en-US" sz="1800" dirty="0">
                <a:solidFill>
                  <a:schemeClr val="tx1"/>
                </a:solidFill>
                <a:latin typeface="Times New Roman" pitchFamily="18" charset="0"/>
                <a:cs typeface="Times New Roman" pitchFamily="18" charset="0"/>
              </a:rPr>
              <a:t>infection and dental caries.</a:t>
            </a:r>
          </a:p>
          <a:p>
            <a:pPr marL="0" indent="0" algn="l" rtl="0">
              <a:buNone/>
            </a:pPr>
            <a:r>
              <a:rPr lang="en-US" sz="2000" b="1" dirty="0">
                <a:solidFill>
                  <a:schemeClr val="tx1"/>
                </a:solidFill>
                <a:latin typeface="Times New Roman" pitchFamily="18" charset="0"/>
                <a:cs typeface="Times New Roman" pitchFamily="18" charset="0"/>
              </a:rPr>
              <a:t>2. Role in mastication and deglutition</a:t>
            </a:r>
          </a:p>
          <a:p>
            <a:pPr marL="0" indent="0" algn="l" rtl="0">
              <a:buNone/>
            </a:pPr>
            <a:r>
              <a:rPr lang="en-US" sz="2000" b="1" dirty="0">
                <a:solidFill>
                  <a:schemeClr val="tx1"/>
                </a:solidFill>
                <a:latin typeface="Times New Roman" pitchFamily="18" charset="0"/>
                <a:cs typeface="Times New Roman" pitchFamily="18" charset="0"/>
              </a:rPr>
              <a:t>3. Digestive functions</a:t>
            </a:r>
          </a:p>
          <a:p>
            <a:pPr marL="0" indent="0" algn="l" rtl="0">
              <a:buNone/>
            </a:pPr>
            <a:r>
              <a:rPr lang="en-US" sz="2000" b="1" dirty="0">
                <a:solidFill>
                  <a:schemeClr val="tx1"/>
                </a:solidFill>
                <a:latin typeface="Times New Roman" pitchFamily="18" charset="0"/>
                <a:cs typeface="Times New Roman" pitchFamily="18" charset="0"/>
              </a:rPr>
              <a:t>4. Role in taste sensation</a:t>
            </a:r>
          </a:p>
          <a:p>
            <a:pPr marL="0" indent="0" algn="l" rtl="0">
              <a:buNone/>
            </a:pPr>
            <a:r>
              <a:rPr lang="en-US" sz="2000" b="1" dirty="0">
                <a:solidFill>
                  <a:schemeClr val="tx1"/>
                </a:solidFill>
                <a:latin typeface="Times New Roman" pitchFamily="18" charset="0"/>
                <a:cs typeface="Times New Roman" pitchFamily="18" charset="0"/>
              </a:rPr>
              <a:t>5. Role in speech</a:t>
            </a:r>
            <a:endParaRPr lang="ar-IQ" sz="2000" b="1" dirty="0">
              <a:solidFill>
                <a:schemeClr val="tx1"/>
              </a:solidFill>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lstStyle/>
          <a:p>
            <a:fld id="{2F78C5CA-08E4-4AFA-9411-D2078B279642}" type="slidenum">
              <a:rPr lang="ar-IQ" smtClean="0">
                <a:solidFill>
                  <a:prstClr val="black">
                    <a:tint val="75000"/>
                  </a:prstClr>
                </a:solidFill>
              </a:rPr>
              <a:pPr/>
              <a:t>11</a:t>
            </a:fld>
            <a:endParaRPr lang="ar-IQ">
              <a:solidFill>
                <a:prstClr val="black">
                  <a:tint val="75000"/>
                </a:prstClr>
              </a:solidFill>
            </a:endParaRPr>
          </a:p>
        </p:txBody>
      </p:sp>
    </p:spTree>
    <p:extLst>
      <p:ext uri="{BB962C8B-B14F-4D97-AF65-F5344CB8AC3E}">
        <p14:creationId xmlns:p14="http://schemas.microsoft.com/office/powerpoint/2010/main" val="2757401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3429000" cy="1446550"/>
          </a:xfrm>
          <a:prstGeom prst="rect">
            <a:avLst/>
          </a:prstGeom>
          <a:noFill/>
        </p:spPr>
        <p:txBody>
          <a:bodyPr>
            <a:spAutoFit/>
          </a:bodyPr>
          <a:lstStyle/>
          <a:p>
            <a:pPr algn="ctr" fontAlgn="auto">
              <a:spcBef>
                <a:spcPts val="0"/>
              </a:spcBef>
              <a:spcAft>
                <a:spcPts val="0"/>
              </a:spcAft>
              <a:defRPr/>
            </a:pPr>
            <a:r>
              <a:rPr lang="en-US" sz="4400" b="1" dirty="0">
                <a:ln w="1905"/>
                <a:effectLst>
                  <a:innerShdw blurRad="69850" dist="43180" dir="5400000">
                    <a:srgbClr val="000000">
                      <a:alpha val="65000"/>
                    </a:srgbClr>
                  </a:innerShdw>
                </a:effectLst>
                <a:latin typeface="+mn-lt"/>
              </a:rPr>
              <a:t>The mouth:  tongue</a:t>
            </a:r>
          </a:p>
        </p:txBody>
      </p:sp>
      <p:sp>
        <p:nvSpPr>
          <p:cNvPr id="3" name="TextBox 2"/>
          <p:cNvSpPr txBox="1"/>
          <p:nvPr/>
        </p:nvSpPr>
        <p:spPr>
          <a:xfrm>
            <a:off x="5105400" y="685800"/>
            <a:ext cx="3886200" cy="4401205"/>
          </a:xfrm>
          <a:prstGeom prst="rect">
            <a:avLst/>
          </a:prstGeom>
          <a:noFill/>
        </p:spPr>
        <p:txBody>
          <a:bodyPr>
            <a:spAutoFit/>
          </a:bodyPr>
          <a:lstStyle/>
          <a:p>
            <a:pPr algn="ctr" fontAlgn="auto">
              <a:spcBef>
                <a:spcPts val="0"/>
              </a:spcBef>
              <a:spcAft>
                <a:spcPts val="0"/>
              </a:spcAft>
              <a:defRPr/>
            </a:pPr>
            <a:r>
              <a:rPr lang="en-US" sz="2800" b="1" dirty="0">
                <a:latin typeface="+mn-lt"/>
              </a:rPr>
              <a:t>The tongue is a muscle covered with a mucous membrane. It has a rear portion called the root, the tip, and the central body. It is covered with taste buds and raised elevations called papillae.</a:t>
            </a:r>
          </a:p>
        </p:txBody>
      </p:sp>
      <p:sp>
        <p:nvSpPr>
          <p:cNvPr id="7" name="Rectangle 6"/>
          <p:cNvSpPr/>
          <p:nvPr/>
        </p:nvSpPr>
        <p:spPr>
          <a:xfrm>
            <a:off x="0" y="0"/>
            <a:ext cx="9144000" cy="6858000"/>
          </a:xfrm>
          <a:prstGeom prst="rect">
            <a:avLst/>
          </a:prstGeom>
          <a:noFill/>
          <a:ln w="190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25" name="TextBox 7"/>
          <p:cNvSpPr txBox="1">
            <a:spLocks noChangeArrowheads="1"/>
          </p:cNvSpPr>
          <p:nvPr/>
        </p:nvSpPr>
        <p:spPr bwMode="auto">
          <a:xfrm>
            <a:off x="228600" y="5791200"/>
            <a:ext cx="876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lgn="ctr" eaLnBrk="1" hangingPunct="1"/>
            <a:r>
              <a:rPr lang="en-US" sz="2800" b="1" dirty="0"/>
              <a:t>The taste buds taste sweet, sour, salt, bitter.</a:t>
            </a:r>
            <a:endParaRPr lang="en-US" sz="2800" dirty="0"/>
          </a:p>
        </p:txBody>
      </p:sp>
      <p:pic>
        <p:nvPicPr>
          <p:cNvPr id="5126" name="Picture 2" descr="http://library.thinkquest.org/05aug/00386/taste/tong3.jpg"/>
          <p:cNvPicPr>
            <a:picLocks noChangeAspect="1" noChangeArrowheads="1"/>
          </p:cNvPicPr>
          <p:nvPr/>
        </p:nvPicPr>
        <p:blipFill>
          <a:blip r:embed="rId2">
            <a:extLst>
              <a:ext uri="{28A0092B-C50C-407E-A947-70E740481C1C}">
                <a14:useLocalDpi xmlns:a14="http://schemas.microsoft.com/office/drawing/2010/main" val="0"/>
              </a:ext>
            </a:extLst>
          </a:blip>
          <a:srcRect r="1736"/>
          <a:stretch>
            <a:fillRect/>
          </a:stretch>
        </p:blipFill>
        <p:spPr bwMode="auto">
          <a:xfrm>
            <a:off x="228600" y="1600200"/>
            <a:ext cx="48482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630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5181600" cy="769441"/>
          </a:xfrm>
          <a:prstGeom prst="rect">
            <a:avLst/>
          </a:prstGeom>
          <a:noFill/>
        </p:spPr>
        <p:txBody>
          <a:bodyPr>
            <a:spAutoFit/>
          </a:bodyPr>
          <a:lstStyle/>
          <a:p>
            <a:pPr algn="ctr" fontAlgn="auto">
              <a:spcBef>
                <a:spcPts val="0"/>
              </a:spcBef>
              <a:spcAft>
                <a:spcPts val="0"/>
              </a:spcAft>
              <a:defRPr/>
            </a:pPr>
            <a:r>
              <a:rPr lang="en-US" sz="4400" b="1" dirty="0">
                <a:ln w="1905"/>
                <a:effectLst>
                  <a:innerShdw blurRad="69850" dist="43180" dir="5400000">
                    <a:srgbClr val="000000">
                      <a:alpha val="65000"/>
                    </a:srgbClr>
                  </a:innerShdw>
                </a:effectLst>
                <a:latin typeface="+mn-lt"/>
              </a:rPr>
              <a:t>The mouth:  teeth</a:t>
            </a:r>
          </a:p>
        </p:txBody>
      </p:sp>
      <p:sp>
        <p:nvSpPr>
          <p:cNvPr id="3" name="TextBox 2"/>
          <p:cNvSpPr txBox="1"/>
          <p:nvPr/>
        </p:nvSpPr>
        <p:spPr>
          <a:xfrm>
            <a:off x="5029200" y="533400"/>
            <a:ext cx="3886200" cy="3540125"/>
          </a:xfrm>
          <a:prstGeom prst="rect">
            <a:avLst/>
          </a:prstGeom>
          <a:noFill/>
        </p:spPr>
        <p:txBody>
          <a:bodyPr>
            <a:spAutoFit/>
          </a:bodyPr>
          <a:lstStyle/>
          <a:p>
            <a:pPr algn="ctr" fontAlgn="auto">
              <a:spcBef>
                <a:spcPts val="0"/>
              </a:spcBef>
              <a:spcAft>
                <a:spcPts val="0"/>
              </a:spcAft>
              <a:defRPr/>
            </a:pPr>
            <a:r>
              <a:rPr lang="en-US" sz="2800" b="1" dirty="0">
                <a:latin typeface="+mn-lt"/>
              </a:rPr>
              <a:t>The teeth are used for chewing the food…mastication. The food is broken apart and mixed with saliva to form a bolus, ready to be swallowed.</a:t>
            </a:r>
          </a:p>
        </p:txBody>
      </p:sp>
      <p:sp>
        <p:nvSpPr>
          <p:cNvPr id="7" name="Rectangle 6"/>
          <p:cNvSpPr/>
          <p:nvPr/>
        </p:nvSpPr>
        <p:spPr>
          <a:xfrm>
            <a:off x="0" y="0"/>
            <a:ext cx="9144000" cy="6858000"/>
          </a:xfrm>
          <a:prstGeom prst="rect">
            <a:avLst/>
          </a:prstGeom>
          <a:noFill/>
          <a:ln w="190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9" name="TextBox 7"/>
          <p:cNvSpPr txBox="1">
            <a:spLocks noChangeArrowheads="1"/>
          </p:cNvSpPr>
          <p:nvPr/>
        </p:nvSpPr>
        <p:spPr bwMode="auto">
          <a:xfrm>
            <a:off x="228600" y="4572000"/>
            <a:ext cx="8763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lgn="ctr" eaLnBrk="1" hangingPunct="1"/>
            <a:r>
              <a:rPr lang="en-US" sz="2800" b="1"/>
              <a:t>Muscular constrictions move the bolus through the pharynx (soft palate at the back of the mouth) and into the esophagus while blocking the opening to the larynx and preventing the food from entering the airway.</a:t>
            </a:r>
            <a:endParaRPr lang="en-US" sz="2800"/>
          </a:p>
        </p:txBody>
      </p:sp>
      <p:pic>
        <p:nvPicPr>
          <p:cNvPr id="6150" name="Picture 2" descr="http://ae.medseek.com/bguide/reftext/images/Bol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90600"/>
            <a:ext cx="4495800"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962400" y="4267200"/>
            <a:ext cx="990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894163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81000" y="304800"/>
            <a:ext cx="83820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a:spcBef>
                <a:spcPct val="20000"/>
              </a:spcBef>
              <a:buClr>
                <a:srgbClr val="339933"/>
              </a:buClr>
              <a:tabLst>
                <a:tab pos="2743200" algn="l"/>
              </a:tabLst>
            </a:pPr>
            <a:r>
              <a:rPr lang="en-US" sz="4100">
                <a:solidFill>
                  <a:srgbClr val="000099"/>
                </a:solidFill>
                <a:effectLst>
                  <a:outerShdw blurRad="38100" dist="38100" dir="2700000" algn="tl">
                    <a:srgbClr val="C0C0C0"/>
                  </a:outerShdw>
                </a:effectLst>
                <a:latin typeface="Arial" pitchFamily="34" charset="0"/>
              </a:rPr>
              <a:t>Pharynx Function</a:t>
            </a:r>
          </a:p>
        </p:txBody>
      </p:sp>
      <p:sp>
        <p:nvSpPr>
          <p:cNvPr id="12293" name="Rectangle 5"/>
          <p:cNvSpPr>
            <a:spLocks noChangeArrowheads="1"/>
          </p:cNvSpPr>
          <p:nvPr/>
        </p:nvSpPr>
        <p:spPr bwMode="auto">
          <a:xfrm>
            <a:off x="0" y="0"/>
            <a:ext cx="152400" cy="1295400"/>
          </a:xfrm>
          <a:prstGeom prst="rect">
            <a:avLst/>
          </a:prstGeom>
          <a:solidFill>
            <a:srgbClr val="009999"/>
          </a:solidFill>
          <a:ln w="25400">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ar-IQ">
              <a:latin typeface="Times" pitchFamily="18" charset="0"/>
            </a:endParaRPr>
          </a:p>
        </p:txBody>
      </p:sp>
      <p:sp>
        <p:nvSpPr>
          <p:cNvPr id="12294" name="Line 6"/>
          <p:cNvSpPr>
            <a:spLocks noChangeShapeType="1"/>
          </p:cNvSpPr>
          <p:nvPr/>
        </p:nvSpPr>
        <p:spPr bwMode="auto">
          <a:xfrm>
            <a:off x="152400" y="228600"/>
            <a:ext cx="8915400" cy="0"/>
          </a:xfrm>
          <a:prstGeom prst="line">
            <a:avLst/>
          </a:prstGeom>
          <a:noFill/>
          <a:ln w="38100">
            <a:solidFill>
              <a:srgbClr val="00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12295" name="Text Box 7"/>
          <p:cNvSpPr txBox="1">
            <a:spLocks noChangeArrowheads="1"/>
          </p:cNvSpPr>
          <p:nvPr/>
        </p:nvSpPr>
        <p:spPr bwMode="auto">
          <a:xfrm>
            <a:off x="381000" y="1520825"/>
            <a:ext cx="8245475" cy="3545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687388" indent="-230188">
              <a:defRPr sz="2400">
                <a:solidFill>
                  <a:schemeClr val="tx1"/>
                </a:solidFill>
                <a:latin typeface="Times New Roman" pitchFamily="18" charset="0"/>
              </a:defRPr>
            </a:lvl2pPr>
            <a:lvl3pPr marL="1030288" indent="-228600">
              <a:defRPr sz="2400">
                <a:solidFill>
                  <a:schemeClr val="tx1"/>
                </a:solidFill>
                <a:latin typeface="Times New Roman" pitchFamily="18" charset="0"/>
              </a:defRPr>
            </a:lvl3pPr>
            <a:lvl4pPr marL="1825625">
              <a:defRPr sz="2400">
                <a:solidFill>
                  <a:schemeClr val="tx1"/>
                </a:solidFill>
                <a:latin typeface="Times New Roman" pitchFamily="18" charset="0"/>
              </a:defRPr>
            </a:lvl4pPr>
            <a:lvl5pPr marL="1939925">
              <a:defRPr sz="2400">
                <a:solidFill>
                  <a:schemeClr val="tx1"/>
                </a:solidFill>
                <a:latin typeface="Times New Roman" pitchFamily="18" charset="0"/>
              </a:defRPr>
            </a:lvl5pPr>
            <a:lvl6pPr marL="2397125" algn="l" rtl="0" fontAlgn="base">
              <a:spcBef>
                <a:spcPct val="0"/>
              </a:spcBef>
              <a:spcAft>
                <a:spcPct val="0"/>
              </a:spcAft>
              <a:defRPr sz="2400">
                <a:solidFill>
                  <a:schemeClr val="tx1"/>
                </a:solidFill>
                <a:latin typeface="Times New Roman" pitchFamily="18" charset="0"/>
              </a:defRPr>
            </a:lvl6pPr>
            <a:lvl7pPr marL="2854325" algn="l" rtl="0" fontAlgn="base">
              <a:spcBef>
                <a:spcPct val="0"/>
              </a:spcBef>
              <a:spcAft>
                <a:spcPct val="0"/>
              </a:spcAft>
              <a:defRPr sz="2400">
                <a:solidFill>
                  <a:schemeClr val="tx1"/>
                </a:solidFill>
                <a:latin typeface="Times New Roman" pitchFamily="18" charset="0"/>
              </a:defRPr>
            </a:lvl7pPr>
            <a:lvl8pPr marL="3311525" algn="l" rtl="0" fontAlgn="base">
              <a:spcBef>
                <a:spcPct val="0"/>
              </a:spcBef>
              <a:spcAft>
                <a:spcPct val="0"/>
              </a:spcAft>
              <a:defRPr sz="2400">
                <a:solidFill>
                  <a:schemeClr val="tx1"/>
                </a:solidFill>
                <a:latin typeface="Times New Roman" pitchFamily="18" charset="0"/>
              </a:defRPr>
            </a:lvl8pPr>
            <a:lvl9pPr marL="3768725" algn="l" rtl="0" fontAlgn="base">
              <a:spcBef>
                <a:spcPct val="0"/>
              </a:spcBef>
              <a:spcAft>
                <a:spcPct val="0"/>
              </a:spcAft>
              <a:defRPr sz="2400">
                <a:solidFill>
                  <a:schemeClr val="tx1"/>
                </a:solidFill>
                <a:latin typeface="Times New Roman" pitchFamily="18" charset="0"/>
              </a:defRPr>
            </a:lvl9pPr>
          </a:lstStyle>
          <a:p>
            <a:pPr algn="l" rtl="0">
              <a:lnSpc>
                <a:spcPct val="80000"/>
              </a:lnSpc>
              <a:spcAft>
                <a:spcPct val="50000"/>
              </a:spcAft>
              <a:buClr>
                <a:srgbClr val="FF6600"/>
              </a:buClr>
              <a:buFont typeface="Symbol" pitchFamily="18" charset="2"/>
              <a:buChar char="·"/>
            </a:pPr>
            <a:r>
              <a:rPr lang="en-US" sz="3400" dirty="0">
                <a:latin typeface="Arial" pitchFamily="34" charset="0"/>
              </a:rPr>
              <a:t>Serves as a passageway for air and food</a:t>
            </a:r>
          </a:p>
          <a:p>
            <a:pPr algn="l" rtl="0">
              <a:lnSpc>
                <a:spcPct val="80000"/>
              </a:lnSpc>
              <a:spcAft>
                <a:spcPct val="50000"/>
              </a:spcAft>
              <a:buClr>
                <a:srgbClr val="FF6600"/>
              </a:buClr>
              <a:buFont typeface="Symbol" pitchFamily="18" charset="2"/>
              <a:buChar char="·"/>
            </a:pPr>
            <a:r>
              <a:rPr lang="en-US" sz="3400" dirty="0">
                <a:latin typeface="Arial" pitchFamily="34" charset="0"/>
              </a:rPr>
              <a:t>Food is propelled to the esophagus by two muscle layers</a:t>
            </a:r>
          </a:p>
          <a:p>
            <a:pPr algn="l" rtl="0">
              <a:lnSpc>
                <a:spcPct val="80000"/>
              </a:lnSpc>
              <a:spcAft>
                <a:spcPct val="50000"/>
              </a:spcAft>
              <a:buClr>
                <a:srgbClr val="FF6600"/>
              </a:buClr>
              <a:buFont typeface="Symbol" pitchFamily="18" charset="2"/>
              <a:buChar char="·"/>
            </a:pPr>
            <a:r>
              <a:rPr lang="en-US" sz="3400" dirty="0">
                <a:latin typeface="Arial" pitchFamily="34" charset="0"/>
              </a:rPr>
              <a:t>Food movement is by alternating contractions of the muscle layers (peristalsis)</a:t>
            </a:r>
            <a:endParaRPr lang="en-US" sz="3000" dirty="0">
              <a:latin typeface="Arial" pitchFamily="34" charset="0"/>
            </a:endParaRPr>
          </a:p>
        </p:txBody>
      </p:sp>
    </p:spTree>
    <p:extLst>
      <p:ext uri="{BB962C8B-B14F-4D97-AF65-F5344CB8AC3E}">
        <p14:creationId xmlns:p14="http://schemas.microsoft.com/office/powerpoint/2010/main" val="25073836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dissolve">
                                      <p:cBhvr>
                                        <p:cTn id="7" dur="500"/>
                                        <p:tgtEl>
                                          <p:spTgt spid="12290">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2295"/>
                                        </p:tgtEl>
                                        <p:attrNameLst>
                                          <p:attrName>style.visibility</p:attrName>
                                        </p:attrNameLst>
                                      </p:cBhvr>
                                      <p:to>
                                        <p:strVal val="visible"/>
                                      </p:to>
                                    </p:set>
                                    <p:animEffect transition="in" filter="dissolve">
                                      <p:cBhvr>
                                        <p:cTn id="11" dur="5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autoUpdateAnimBg="0" advAuto="0"/>
      <p:bldP spid="1229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noFill/>
          <a:ln w="190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152400" y="152400"/>
            <a:ext cx="8839200" cy="769441"/>
          </a:xfrm>
          <a:prstGeom prst="rect">
            <a:avLst/>
          </a:prstGeom>
          <a:noFill/>
        </p:spPr>
        <p:txBody>
          <a:bodyPr>
            <a:spAutoFit/>
          </a:bodyPr>
          <a:lstStyle/>
          <a:p>
            <a:pPr fontAlgn="auto">
              <a:spcBef>
                <a:spcPts val="0"/>
              </a:spcBef>
              <a:spcAft>
                <a:spcPts val="0"/>
              </a:spcAft>
              <a:defRPr/>
            </a:pPr>
            <a:r>
              <a:rPr lang="en-US" sz="4400" b="1" dirty="0">
                <a:ln w="1905"/>
                <a:effectLst>
                  <a:innerShdw blurRad="69850" dist="43180" dir="5400000">
                    <a:srgbClr val="000000">
                      <a:alpha val="65000"/>
                    </a:srgbClr>
                  </a:innerShdw>
                </a:effectLst>
                <a:latin typeface="+mn-lt"/>
              </a:rPr>
              <a:t>The esophagus…</a:t>
            </a:r>
          </a:p>
        </p:txBody>
      </p:sp>
      <p:sp>
        <p:nvSpPr>
          <p:cNvPr id="7172" name="TextBox 9"/>
          <p:cNvSpPr txBox="1">
            <a:spLocks noChangeArrowheads="1"/>
          </p:cNvSpPr>
          <p:nvPr/>
        </p:nvSpPr>
        <p:spPr bwMode="auto">
          <a:xfrm>
            <a:off x="152400" y="914400"/>
            <a:ext cx="4495800"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lgn="ctr" eaLnBrk="1" hangingPunct="1"/>
            <a:r>
              <a:rPr lang="en-US" sz="2800" b="1"/>
              <a:t>The food is moved down the esophagus toward the stomach by wavelike muscular contractions called peristalsis.  At the opening of the stomach is the lower esophageal sphincter. This is a muscle valve that permits the passage of food, but not the backup of stomach contents under normal conditions.</a:t>
            </a:r>
          </a:p>
        </p:txBody>
      </p:sp>
      <p:pic>
        <p:nvPicPr>
          <p:cNvPr id="7173" name="Picture 8" descr="http://www.merck.com/media/mmhe2/figures/MMHE_09_120_01_ep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1" y="921841"/>
            <a:ext cx="3867472" cy="3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0" descr="http://3.bp.blogspot.com/_E0FJFOMZM3I/SH35_x_ErdI/AAAAAAAAALs/uXsij7iqShw/s400/Peristalsis.jpg"/>
          <p:cNvPicPr>
            <a:picLocks noChangeAspect="1" noChangeArrowheads="1"/>
          </p:cNvPicPr>
          <p:nvPr/>
        </p:nvPicPr>
        <p:blipFill>
          <a:blip r:embed="rId3">
            <a:extLst>
              <a:ext uri="{28A0092B-C50C-407E-A947-70E740481C1C}">
                <a14:useLocalDpi xmlns:a14="http://schemas.microsoft.com/office/drawing/2010/main" val="0"/>
              </a:ext>
            </a:extLst>
          </a:blip>
          <a:srcRect t="3000" b="12000"/>
          <a:stretch>
            <a:fillRect/>
          </a:stretch>
        </p:blipFill>
        <p:spPr bwMode="auto">
          <a:xfrm>
            <a:off x="4953000" y="3962400"/>
            <a:ext cx="3962400"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101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81000" y="304800"/>
            <a:ext cx="83820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a:spcBef>
                <a:spcPct val="20000"/>
              </a:spcBef>
              <a:buClr>
                <a:srgbClr val="339933"/>
              </a:buClr>
              <a:tabLst>
                <a:tab pos="2743200" algn="l"/>
              </a:tabLst>
            </a:pPr>
            <a:r>
              <a:rPr lang="en-US" sz="4100">
                <a:solidFill>
                  <a:srgbClr val="000099"/>
                </a:solidFill>
                <a:effectLst>
                  <a:outerShdw blurRad="38100" dist="38100" dir="2700000" algn="tl">
                    <a:srgbClr val="C0C0C0"/>
                  </a:outerShdw>
                </a:effectLst>
                <a:latin typeface="Arial" pitchFamily="34" charset="0"/>
              </a:rPr>
              <a:t>Stomach Anatomy</a:t>
            </a:r>
          </a:p>
        </p:txBody>
      </p:sp>
      <p:sp>
        <p:nvSpPr>
          <p:cNvPr id="22533" name="Rectangle 5"/>
          <p:cNvSpPr>
            <a:spLocks noChangeArrowheads="1"/>
          </p:cNvSpPr>
          <p:nvPr/>
        </p:nvSpPr>
        <p:spPr bwMode="auto">
          <a:xfrm>
            <a:off x="0" y="0"/>
            <a:ext cx="152400" cy="1295400"/>
          </a:xfrm>
          <a:prstGeom prst="rect">
            <a:avLst/>
          </a:prstGeom>
          <a:solidFill>
            <a:srgbClr val="009999"/>
          </a:solidFill>
          <a:ln w="25400">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ar-IQ">
              <a:latin typeface="Times" pitchFamily="18" charset="0"/>
            </a:endParaRPr>
          </a:p>
        </p:txBody>
      </p:sp>
      <p:sp>
        <p:nvSpPr>
          <p:cNvPr id="22534" name="Line 6"/>
          <p:cNvSpPr>
            <a:spLocks noChangeShapeType="1"/>
          </p:cNvSpPr>
          <p:nvPr/>
        </p:nvSpPr>
        <p:spPr bwMode="auto">
          <a:xfrm>
            <a:off x="152400" y="228600"/>
            <a:ext cx="8915400" cy="0"/>
          </a:xfrm>
          <a:prstGeom prst="line">
            <a:avLst/>
          </a:prstGeom>
          <a:noFill/>
          <a:ln w="38100">
            <a:solidFill>
              <a:srgbClr val="00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22535" name="Text Box 7"/>
          <p:cNvSpPr txBox="1">
            <a:spLocks noChangeArrowheads="1"/>
          </p:cNvSpPr>
          <p:nvPr/>
        </p:nvSpPr>
        <p:spPr bwMode="auto">
          <a:xfrm>
            <a:off x="381000" y="1895475"/>
            <a:ext cx="824547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687388" indent="-230188">
              <a:defRPr sz="2400">
                <a:solidFill>
                  <a:schemeClr val="tx1"/>
                </a:solidFill>
                <a:latin typeface="Times New Roman" pitchFamily="18" charset="0"/>
              </a:defRPr>
            </a:lvl2pPr>
            <a:lvl3pPr marL="1030288" indent="-228600">
              <a:defRPr sz="2400">
                <a:solidFill>
                  <a:schemeClr val="tx1"/>
                </a:solidFill>
                <a:latin typeface="Times New Roman" pitchFamily="18" charset="0"/>
              </a:defRPr>
            </a:lvl3pPr>
            <a:lvl4pPr marL="1825625">
              <a:defRPr sz="2400">
                <a:solidFill>
                  <a:schemeClr val="tx1"/>
                </a:solidFill>
                <a:latin typeface="Times New Roman" pitchFamily="18" charset="0"/>
              </a:defRPr>
            </a:lvl4pPr>
            <a:lvl5pPr marL="1939925">
              <a:defRPr sz="2400">
                <a:solidFill>
                  <a:schemeClr val="tx1"/>
                </a:solidFill>
                <a:latin typeface="Times New Roman" pitchFamily="18" charset="0"/>
              </a:defRPr>
            </a:lvl5pPr>
            <a:lvl6pPr marL="2397125" algn="l" rtl="0" fontAlgn="base">
              <a:spcBef>
                <a:spcPct val="0"/>
              </a:spcBef>
              <a:spcAft>
                <a:spcPct val="0"/>
              </a:spcAft>
              <a:defRPr sz="2400">
                <a:solidFill>
                  <a:schemeClr val="tx1"/>
                </a:solidFill>
                <a:latin typeface="Times New Roman" pitchFamily="18" charset="0"/>
              </a:defRPr>
            </a:lvl6pPr>
            <a:lvl7pPr marL="2854325" algn="l" rtl="0" fontAlgn="base">
              <a:spcBef>
                <a:spcPct val="0"/>
              </a:spcBef>
              <a:spcAft>
                <a:spcPct val="0"/>
              </a:spcAft>
              <a:defRPr sz="2400">
                <a:solidFill>
                  <a:schemeClr val="tx1"/>
                </a:solidFill>
                <a:latin typeface="Times New Roman" pitchFamily="18" charset="0"/>
              </a:defRPr>
            </a:lvl7pPr>
            <a:lvl8pPr marL="3311525" algn="l" rtl="0" fontAlgn="base">
              <a:spcBef>
                <a:spcPct val="0"/>
              </a:spcBef>
              <a:spcAft>
                <a:spcPct val="0"/>
              </a:spcAft>
              <a:defRPr sz="2400">
                <a:solidFill>
                  <a:schemeClr val="tx1"/>
                </a:solidFill>
                <a:latin typeface="Times New Roman" pitchFamily="18" charset="0"/>
              </a:defRPr>
            </a:lvl8pPr>
            <a:lvl9pPr marL="3768725" algn="l" rtl="0" fontAlgn="base">
              <a:spcBef>
                <a:spcPct val="0"/>
              </a:spcBef>
              <a:spcAft>
                <a:spcPct val="0"/>
              </a:spcAft>
              <a:defRPr sz="2400">
                <a:solidFill>
                  <a:schemeClr val="tx1"/>
                </a:solidFill>
                <a:latin typeface="Times New Roman" pitchFamily="18" charset="0"/>
              </a:defRPr>
            </a:lvl9pPr>
          </a:lstStyle>
          <a:p>
            <a:pPr>
              <a:lnSpc>
                <a:spcPct val="80000"/>
              </a:lnSpc>
              <a:spcAft>
                <a:spcPct val="50000"/>
              </a:spcAft>
              <a:buClr>
                <a:srgbClr val="FF6600"/>
              </a:buClr>
              <a:buFont typeface="Symbol" pitchFamily="18" charset="2"/>
              <a:buNone/>
            </a:pPr>
            <a:endParaRPr lang="ar-IQ" sz="3000">
              <a:latin typeface="Arial" pitchFamily="34" charset="0"/>
            </a:endParaRPr>
          </a:p>
        </p:txBody>
      </p:sp>
      <p:pic>
        <p:nvPicPr>
          <p:cNvPr id="22536" name="Picture 8"/>
          <p:cNvPicPr>
            <a:picLocks noChangeAspect="1" noChangeArrowheads="1"/>
          </p:cNvPicPr>
          <p:nvPr/>
        </p:nvPicPr>
        <p:blipFill>
          <a:blip r:embed="rId2">
            <a:extLst>
              <a:ext uri="{28A0092B-C50C-407E-A947-70E740481C1C}">
                <a14:useLocalDpi xmlns:a14="http://schemas.microsoft.com/office/drawing/2010/main" val="0"/>
              </a:ext>
            </a:extLst>
          </a:blip>
          <a:srcRect b="2995"/>
          <a:stretch>
            <a:fillRect/>
          </a:stretch>
        </p:blipFill>
        <p:spPr bwMode="auto">
          <a:xfrm>
            <a:off x="683568" y="1022349"/>
            <a:ext cx="7560839" cy="5277809"/>
          </a:xfrm>
          <a:prstGeom prst="rect">
            <a:avLst/>
          </a:prstGeom>
          <a:noFill/>
          <a:extLst>
            <a:ext uri="{909E8E84-426E-40DD-AFC4-6F175D3DCCD1}">
              <a14:hiddenFill xmlns:a14="http://schemas.microsoft.com/office/drawing/2010/main">
                <a:solidFill>
                  <a:srgbClr val="FFFFFF"/>
                </a:solidFill>
              </a14:hiddenFill>
            </a:ext>
          </a:extLst>
        </p:spPr>
      </p:pic>
      <p:sp>
        <p:nvSpPr>
          <p:cNvPr id="22537" name="Text Box 9"/>
          <p:cNvSpPr txBox="1">
            <a:spLocks noChangeArrowheads="1"/>
          </p:cNvSpPr>
          <p:nvPr/>
        </p:nvSpPr>
        <p:spPr bwMode="auto">
          <a:xfrm>
            <a:off x="5943600" y="6019800"/>
            <a:ext cx="1447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r>
              <a:rPr lang="en-US" sz="1200">
                <a:latin typeface="Arial" pitchFamily="34" charset="0"/>
              </a:rPr>
              <a:t>Figure 14.4a</a:t>
            </a:r>
          </a:p>
        </p:txBody>
      </p:sp>
    </p:spTree>
    <p:extLst>
      <p:ext uri="{BB962C8B-B14F-4D97-AF65-F5344CB8AC3E}">
        <p14:creationId xmlns:p14="http://schemas.microsoft.com/office/powerpoint/2010/main" val="17376154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dissolve">
                                      <p:cBhvr>
                                        <p:cTn id="7" dur="500"/>
                                        <p:tgtEl>
                                          <p:spTgt spid="22530">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nodePh="1">
                                  <p:stCondLst>
                                    <p:cond delay="0"/>
                                  </p:stCondLst>
                                  <p:endCondLst>
                                    <p:cond evt="begin" delay="0">
                                      <p:tn val="9"/>
                                    </p:cond>
                                  </p:endCondLst>
                                  <p:childTnLst>
                                    <p:set>
                                      <p:cBhvr>
                                        <p:cTn id="10" dur="1" fill="hold">
                                          <p:stCondLst>
                                            <p:cond delay="0"/>
                                          </p:stCondLst>
                                        </p:cTn>
                                        <p:tgtEl>
                                          <p:spTgt spid="22535"/>
                                        </p:tgtEl>
                                        <p:attrNameLst>
                                          <p:attrName>style.visibility</p:attrName>
                                        </p:attrNameLst>
                                      </p:cBhvr>
                                      <p:to>
                                        <p:strVal val="visible"/>
                                      </p:to>
                                    </p:set>
                                    <p:animEffect transition="in" filter="dissolve">
                                      <p:cBhvr>
                                        <p:cTn id="11" dur="500"/>
                                        <p:tgtEl>
                                          <p:spTgt spid="22535"/>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22536"/>
                                        </p:tgtEl>
                                        <p:attrNameLst>
                                          <p:attrName>style.visibility</p:attrName>
                                        </p:attrNameLst>
                                      </p:cBhvr>
                                      <p:to>
                                        <p:strVal val="visible"/>
                                      </p:to>
                                    </p:set>
                                    <p:animEffect transition="in" filter="dissolve">
                                      <p:cBhvr>
                                        <p:cTn id="15" dur="500"/>
                                        <p:tgtEl>
                                          <p:spTgt spid="22536"/>
                                        </p:tgtEl>
                                      </p:cBhvr>
                                    </p:animEffect>
                                  </p:childTnLst>
                                </p:cTn>
                              </p:par>
                            </p:childTnLst>
                          </p:cTn>
                        </p:par>
                        <p:par>
                          <p:cTn id="16" fill="hold" nodeType="afterGroup">
                            <p:stCondLst>
                              <p:cond delay="1500"/>
                            </p:stCondLst>
                            <p:childTnLst>
                              <p:par>
                                <p:cTn id="17" presetID="1" presetClass="entr" presetSubtype="0" fill="hold" grpId="0" nodeType="afterEffect">
                                  <p:stCondLst>
                                    <p:cond delay="0"/>
                                  </p:stCondLst>
                                  <p:childTnLst>
                                    <p:set>
                                      <p:cBhvr>
                                        <p:cTn id="18" dur="1" fill="hold">
                                          <p:stCondLst>
                                            <p:cond delay="499"/>
                                          </p:stCondLst>
                                        </p:cTn>
                                        <p:tgtEl>
                                          <p:spTgt spid="225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autoUpdateAnimBg="0" advAuto="0"/>
      <p:bldP spid="22535" grpId="0" autoUpdateAnimBg="0"/>
      <p:bldP spid="2253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noFill/>
          <a:ln w="190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152400" y="152400"/>
            <a:ext cx="4343400" cy="769441"/>
          </a:xfrm>
          <a:prstGeom prst="rect">
            <a:avLst/>
          </a:prstGeom>
          <a:noFill/>
        </p:spPr>
        <p:txBody>
          <a:bodyPr>
            <a:spAutoFit/>
          </a:bodyPr>
          <a:lstStyle/>
          <a:p>
            <a:pPr fontAlgn="auto">
              <a:spcBef>
                <a:spcPts val="0"/>
              </a:spcBef>
              <a:spcAft>
                <a:spcPts val="0"/>
              </a:spcAft>
              <a:defRPr/>
            </a:pPr>
            <a:r>
              <a:rPr lang="en-US" sz="4400" b="1" dirty="0">
                <a:ln w="1905"/>
                <a:effectLst>
                  <a:innerShdw blurRad="69850" dist="43180" dir="5400000">
                    <a:srgbClr val="000000">
                      <a:alpha val="65000"/>
                    </a:srgbClr>
                  </a:innerShdw>
                </a:effectLst>
                <a:latin typeface="+mn-lt"/>
              </a:rPr>
              <a:t>The stomach…</a:t>
            </a:r>
          </a:p>
        </p:txBody>
      </p:sp>
      <p:sp>
        <p:nvSpPr>
          <p:cNvPr id="8196" name="TextBox 9"/>
          <p:cNvSpPr txBox="1">
            <a:spLocks noChangeArrowheads="1"/>
          </p:cNvSpPr>
          <p:nvPr/>
        </p:nvSpPr>
        <p:spPr bwMode="auto">
          <a:xfrm>
            <a:off x="152400" y="838200"/>
            <a:ext cx="3657600"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lgn="ctr" eaLnBrk="1" hangingPunct="1"/>
            <a:r>
              <a:rPr lang="en-US" sz="2800" b="1"/>
              <a:t>The stomach is a muscular, expandable organ, the upper portion called the fundus and the lower portion called the antrum.  Hydrochloric acid and other gastric juices convert the food to a semiliquid state called chyme.</a:t>
            </a:r>
          </a:p>
        </p:txBody>
      </p:sp>
      <p:sp>
        <p:nvSpPr>
          <p:cNvPr id="8197" name="TextBox 5"/>
          <p:cNvSpPr txBox="1">
            <a:spLocks noChangeArrowheads="1"/>
          </p:cNvSpPr>
          <p:nvPr/>
        </p:nvSpPr>
        <p:spPr bwMode="auto">
          <a:xfrm>
            <a:off x="3886200" y="4724400"/>
            <a:ext cx="5029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lgn="ctr" eaLnBrk="1" hangingPunct="1"/>
            <a:r>
              <a:rPr lang="en-US" sz="2800" b="1"/>
              <a:t>Chyme passes through the pyloric sphincter valve at the bottom of the stomach, into the small intestine.</a:t>
            </a:r>
          </a:p>
        </p:txBody>
      </p:sp>
      <p:pic>
        <p:nvPicPr>
          <p:cNvPr id="8198" name="Picture 7" descr="stomach_normal"/>
          <p:cNvPicPr>
            <a:picLocks noChangeAspect="1" noChangeArrowheads="1"/>
          </p:cNvPicPr>
          <p:nvPr/>
        </p:nvPicPr>
        <p:blipFill>
          <a:blip r:embed="rId2">
            <a:extLst>
              <a:ext uri="{28A0092B-C50C-407E-A947-70E740481C1C}">
                <a14:useLocalDpi xmlns:a14="http://schemas.microsoft.com/office/drawing/2010/main" val="0"/>
              </a:ext>
            </a:extLst>
          </a:blip>
          <a:srcRect l="6400"/>
          <a:stretch>
            <a:fillRect/>
          </a:stretch>
        </p:blipFill>
        <p:spPr bwMode="auto">
          <a:xfrm>
            <a:off x="4267200" y="381000"/>
            <a:ext cx="4676775"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7134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260648"/>
            <a:ext cx="8435280" cy="6192688"/>
          </a:xfrm>
        </p:spPr>
        <p:txBody>
          <a:bodyPr>
            <a:normAutofit/>
          </a:bodyPr>
          <a:lstStyle/>
          <a:p>
            <a:pPr marL="0" indent="0" algn="l" rtl="0">
              <a:buNone/>
            </a:pPr>
            <a:r>
              <a:rPr lang="en-US" sz="2400" b="1" u="sng" dirty="0">
                <a:solidFill>
                  <a:schemeClr val="tx1"/>
                </a:solidFill>
                <a:latin typeface="Times New Roman" pitchFamily="18" charset="0"/>
                <a:cs typeface="Times New Roman" pitchFamily="18" charset="0"/>
              </a:rPr>
              <a:t>Parts of stomach</a:t>
            </a:r>
          </a:p>
          <a:p>
            <a:pPr marL="0" indent="0" algn="l" rtl="0">
              <a:buNone/>
            </a:pPr>
            <a:r>
              <a:rPr lang="en-US" sz="2000" dirty="0">
                <a:solidFill>
                  <a:schemeClr val="tx1"/>
                </a:solidFill>
                <a:latin typeface="Times New Roman" pitchFamily="18" charset="0"/>
                <a:cs typeface="Times New Roman" pitchFamily="18" charset="0"/>
              </a:rPr>
              <a:t>The stomach can be divided into five anatomic regions:</a:t>
            </a:r>
          </a:p>
          <a:p>
            <a:pPr marL="0" indent="0" algn="l" rtl="0">
              <a:buNone/>
            </a:pP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Cardiai</a:t>
            </a:r>
            <a:r>
              <a:rPr lang="en-US" sz="2000" dirty="0">
                <a:solidFill>
                  <a:schemeClr val="tx1"/>
                </a:solidFill>
                <a:latin typeface="Times New Roman" pitchFamily="18" charset="0"/>
                <a:cs typeface="Times New Roman" pitchFamily="18" charset="0"/>
              </a:rPr>
              <a:t> s the narrow conical portion of the stomach immediately distal</a:t>
            </a:r>
          </a:p>
          <a:p>
            <a:pPr marL="0" indent="0" algn="l" rtl="0">
              <a:buNone/>
            </a:pPr>
            <a:r>
              <a:rPr lang="en-US" sz="2000" dirty="0">
                <a:solidFill>
                  <a:schemeClr val="tx1"/>
                </a:solidFill>
                <a:latin typeface="Times New Roman" pitchFamily="18" charset="0"/>
                <a:cs typeface="Times New Roman" pitchFamily="18" charset="0"/>
              </a:rPr>
              <a:t>to the </a:t>
            </a:r>
            <a:r>
              <a:rPr lang="en-US" sz="2000" dirty="0" err="1">
                <a:solidFill>
                  <a:schemeClr val="tx1"/>
                </a:solidFill>
                <a:latin typeface="Times New Roman" pitchFamily="18" charset="0"/>
                <a:cs typeface="Times New Roman" pitchFamily="18" charset="0"/>
              </a:rPr>
              <a:t>gastroesophageal</a:t>
            </a:r>
            <a:r>
              <a:rPr lang="en-US" sz="2000" dirty="0">
                <a:solidFill>
                  <a:schemeClr val="tx1"/>
                </a:solidFill>
                <a:latin typeface="Times New Roman" pitchFamily="18" charset="0"/>
                <a:cs typeface="Times New Roman" pitchFamily="18" charset="0"/>
              </a:rPr>
              <a:t> junction.</a:t>
            </a:r>
          </a:p>
          <a:p>
            <a:pPr marL="0" indent="0" algn="l" rtl="0">
              <a:buNone/>
            </a:pPr>
            <a:r>
              <a:rPr lang="en-US" sz="2000" dirty="0">
                <a:solidFill>
                  <a:schemeClr val="tx1"/>
                </a:solidFill>
                <a:latin typeface="Times New Roman" pitchFamily="18" charset="0"/>
                <a:cs typeface="Times New Roman" pitchFamily="18" charset="0"/>
              </a:rPr>
              <a:t>• Fundus is the dome-shaped proximal portion of the stomach.</a:t>
            </a:r>
          </a:p>
          <a:p>
            <a:pPr marL="0" indent="0" algn="l" rtl="0">
              <a:buNone/>
            </a:pPr>
            <a:r>
              <a:rPr lang="en-US" sz="2000" dirty="0">
                <a:solidFill>
                  <a:schemeClr val="tx1"/>
                </a:solidFill>
                <a:latin typeface="Times New Roman" pitchFamily="18" charset="0"/>
                <a:cs typeface="Times New Roman" pitchFamily="18" charset="0"/>
              </a:rPr>
              <a:t>• Body or </a:t>
            </a:r>
            <a:r>
              <a:rPr lang="en-US" sz="2000" dirty="0" err="1">
                <a:solidFill>
                  <a:schemeClr val="tx1"/>
                </a:solidFill>
                <a:latin typeface="Times New Roman" pitchFamily="18" charset="0"/>
                <a:cs typeface="Times New Roman" pitchFamily="18" charset="0"/>
              </a:rPr>
              <a:t>corpusis</a:t>
            </a:r>
            <a:r>
              <a:rPr lang="en-US" sz="2000" dirty="0">
                <a:solidFill>
                  <a:schemeClr val="tx1"/>
                </a:solidFill>
                <a:latin typeface="Times New Roman" pitchFamily="18" charset="0"/>
                <a:cs typeface="Times New Roman" pitchFamily="18" charset="0"/>
              </a:rPr>
              <a:t> the main part of the stomach that extends up to the</a:t>
            </a:r>
          </a:p>
          <a:p>
            <a:pPr marL="0" indent="0" algn="l" rtl="0">
              <a:buNone/>
            </a:pPr>
            <a:r>
              <a:rPr lang="en-US" sz="2000" dirty="0" err="1">
                <a:solidFill>
                  <a:schemeClr val="tx1"/>
                </a:solidFill>
                <a:latin typeface="Times New Roman" pitchFamily="18" charset="0"/>
                <a:cs typeface="Times New Roman" pitchFamily="18" charset="0"/>
              </a:rPr>
              <a:t>incisura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angularis</a:t>
            </a:r>
            <a:r>
              <a:rPr lang="en-US" sz="2000" dirty="0">
                <a:solidFill>
                  <a:schemeClr val="tx1"/>
                </a:solidFill>
                <a:latin typeface="Times New Roman" pitchFamily="18" charset="0"/>
                <a:cs typeface="Times New Roman" pitchFamily="18" charset="0"/>
              </a:rPr>
              <a:t>.</a:t>
            </a:r>
          </a:p>
          <a:p>
            <a:pPr marL="0" indent="0" algn="l" rtl="0">
              <a:buNone/>
            </a:pPr>
            <a:r>
              <a:rPr lang="en-US" sz="2000" dirty="0">
                <a:solidFill>
                  <a:schemeClr val="tx1"/>
                </a:solidFill>
                <a:latin typeface="Times New Roman" pitchFamily="18" charset="0"/>
                <a:cs typeface="Times New Roman" pitchFamily="18" charset="0"/>
              </a:rPr>
              <a:t>• Pyloric </a:t>
            </a:r>
            <a:r>
              <a:rPr lang="en-US" sz="2000" dirty="0" err="1">
                <a:solidFill>
                  <a:schemeClr val="tx1"/>
                </a:solidFill>
                <a:latin typeface="Times New Roman" pitchFamily="18" charset="0"/>
                <a:cs typeface="Times New Roman" pitchFamily="18" charset="0"/>
              </a:rPr>
              <a:t>antrum</a:t>
            </a:r>
            <a:r>
              <a:rPr lang="en-US" sz="2000" dirty="0">
                <a:solidFill>
                  <a:schemeClr val="tx1"/>
                </a:solidFill>
                <a:latin typeface="Times New Roman" pitchFamily="18" charset="0"/>
                <a:cs typeface="Times New Roman" pitchFamily="18" charset="0"/>
              </a:rPr>
              <a:t> extends from the </a:t>
            </a:r>
            <a:r>
              <a:rPr lang="en-US" sz="2000" dirty="0" err="1">
                <a:solidFill>
                  <a:schemeClr val="tx1"/>
                </a:solidFill>
                <a:latin typeface="Times New Roman" pitchFamily="18" charset="0"/>
                <a:cs typeface="Times New Roman" pitchFamily="18" charset="0"/>
              </a:rPr>
              <a:t>incisura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angularis</a:t>
            </a:r>
            <a:r>
              <a:rPr lang="en-US" sz="2000" dirty="0">
                <a:solidFill>
                  <a:schemeClr val="tx1"/>
                </a:solidFill>
                <a:latin typeface="Times New Roman" pitchFamily="18" charset="0"/>
                <a:cs typeface="Times New Roman" pitchFamily="18" charset="0"/>
              </a:rPr>
              <a:t> to the pyloric canal.</a:t>
            </a:r>
          </a:p>
          <a:p>
            <a:pPr marL="0" indent="0" algn="l" rtl="0">
              <a:buNone/>
            </a:pPr>
            <a:r>
              <a:rPr lang="en-US" sz="2000" dirty="0">
                <a:solidFill>
                  <a:schemeClr val="tx1"/>
                </a:solidFill>
                <a:latin typeface="Times New Roman" pitchFamily="18" charset="0"/>
                <a:cs typeface="Times New Roman" pitchFamily="18" charset="0"/>
              </a:rPr>
              <a:t>• Pyloric canal or </a:t>
            </a:r>
            <a:r>
              <a:rPr lang="en-US" sz="2000" dirty="0" err="1">
                <a:solidFill>
                  <a:schemeClr val="tx1"/>
                </a:solidFill>
                <a:latin typeface="Times New Roman" pitchFamily="18" charset="0"/>
                <a:cs typeface="Times New Roman" pitchFamily="18" charset="0"/>
              </a:rPr>
              <a:t>pylorusis</a:t>
            </a:r>
            <a:r>
              <a:rPr lang="en-US" sz="2000" dirty="0">
                <a:solidFill>
                  <a:schemeClr val="tx1"/>
                </a:solidFill>
                <a:latin typeface="Times New Roman" pitchFamily="18" charset="0"/>
                <a:cs typeface="Times New Roman" pitchFamily="18" charset="0"/>
              </a:rPr>
              <a:t> the distal-most 1-inch-long tubular part of</a:t>
            </a:r>
          </a:p>
          <a:p>
            <a:pPr marL="0" indent="0" algn="l" rtl="0">
              <a:buNone/>
            </a:pPr>
            <a:r>
              <a:rPr lang="en-US" sz="2000" dirty="0">
                <a:solidFill>
                  <a:schemeClr val="tx1"/>
                </a:solidFill>
                <a:latin typeface="Times New Roman" pitchFamily="18" charset="0"/>
                <a:cs typeface="Times New Roman" pitchFamily="18" charset="0"/>
              </a:rPr>
              <a:t>stomach.</a:t>
            </a:r>
          </a:p>
          <a:p>
            <a:pPr marL="0" indent="0" algn="l" rtl="0">
              <a:buNone/>
            </a:pPr>
            <a:r>
              <a:rPr lang="en-US" sz="2400" b="1" u="sng" dirty="0">
                <a:solidFill>
                  <a:schemeClr val="tx1"/>
                </a:solidFill>
                <a:latin typeface="Times New Roman" pitchFamily="18" charset="0"/>
                <a:cs typeface="Times New Roman" pitchFamily="18" charset="0"/>
              </a:rPr>
              <a:t>Cells of Stomach:</a:t>
            </a:r>
          </a:p>
          <a:p>
            <a:pPr marL="0" indent="0" algn="l" rtl="0">
              <a:buNone/>
            </a:pPr>
            <a:r>
              <a:rPr lang="en-US" sz="2000" dirty="0">
                <a:solidFill>
                  <a:schemeClr val="tx1"/>
                </a:solidFill>
                <a:latin typeface="Times New Roman" pitchFamily="18" charset="0"/>
                <a:cs typeface="Times New Roman" pitchFamily="18" charset="0"/>
              </a:rPr>
              <a:t>• </a:t>
            </a:r>
            <a:r>
              <a:rPr lang="en-US" sz="2000" b="1" dirty="0">
                <a:solidFill>
                  <a:schemeClr val="tx1"/>
                </a:solidFill>
                <a:latin typeface="Times New Roman" pitchFamily="18" charset="0"/>
                <a:cs typeface="Times New Roman" pitchFamily="18" charset="0"/>
              </a:rPr>
              <a:t>Chief cells</a:t>
            </a:r>
            <a:r>
              <a:rPr lang="en-US" sz="2000" dirty="0">
                <a:solidFill>
                  <a:schemeClr val="tx1"/>
                </a:solidFill>
                <a:latin typeface="Times New Roman" pitchFamily="18" charset="0"/>
                <a:cs typeface="Times New Roman" pitchFamily="18" charset="0"/>
              </a:rPr>
              <a:t>, also known as peptic or zymogen cells are basophilic. These cells are concentrated at the base of the main gastric glands. These cells secrete </a:t>
            </a:r>
            <a:r>
              <a:rPr lang="en-US" sz="2000" dirty="0" err="1">
                <a:solidFill>
                  <a:schemeClr val="tx1"/>
                </a:solidFill>
                <a:latin typeface="Times New Roman" pitchFamily="18" charset="0"/>
                <a:cs typeface="Times New Roman" pitchFamily="18" charset="0"/>
              </a:rPr>
              <a:t>proteolytic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proenzymes</a:t>
            </a:r>
            <a:r>
              <a:rPr lang="en-US" sz="2000" dirty="0">
                <a:solidFill>
                  <a:schemeClr val="tx1"/>
                </a:solidFill>
                <a:latin typeface="Times New Roman" pitchFamily="18" charset="0"/>
                <a:cs typeface="Times New Roman" pitchFamily="18" charset="0"/>
              </a:rPr>
              <a:t> and pepsinogen I and II.</a:t>
            </a:r>
          </a:p>
        </p:txBody>
      </p:sp>
    </p:spTree>
    <p:extLst>
      <p:ext uri="{BB962C8B-B14F-4D97-AF65-F5344CB8AC3E}">
        <p14:creationId xmlns:p14="http://schemas.microsoft.com/office/powerpoint/2010/main" val="405540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260648"/>
            <a:ext cx="8363272" cy="6336704"/>
          </a:xfrm>
        </p:spPr>
        <p:txBody>
          <a:bodyPr>
            <a:normAutofit/>
          </a:bodyPr>
          <a:lstStyle/>
          <a:p>
            <a:pPr marL="0" indent="0" algn="l" rtl="0">
              <a:buNone/>
            </a:pPr>
            <a:r>
              <a:rPr lang="en-US" sz="2000" b="1" dirty="0">
                <a:solidFill>
                  <a:schemeClr val="tx1"/>
                </a:solidFill>
                <a:latin typeface="Times New Roman" pitchFamily="18" charset="0"/>
                <a:cs typeface="Times New Roman" pitchFamily="18" charset="0"/>
              </a:rPr>
              <a:t>• Parietal cells,</a:t>
            </a:r>
            <a:r>
              <a:rPr lang="en-US" sz="2000" dirty="0">
                <a:solidFill>
                  <a:schemeClr val="tx1"/>
                </a:solidFill>
                <a:latin typeface="Times New Roman" pitchFamily="18" charset="0"/>
                <a:cs typeface="Times New Roman" pitchFamily="18" charset="0"/>
              </a:rPr>
              <a:t> also known as oxyntic cells are acidophilic. These cells predominantly line the upper half of the glands and have an extensive intracellular </a:t>
            </a:r>
            <a:r>
              <a:rPr lang="en-US" sz="2000" dirty="0" err="1">
                <a:solidFill>
                  <a:schemeClr val="tx1"/>
                </a:solidFill>
                <a:latin typeface="Times New Roman" pitchFamily="18" charset="0"/>
                <a:cs typeface="Times New Roman" pitchFamily="18" charset="0"/>
              </a:rPr>
              <a:t>canalicular</a:t>
            </a:r>
            <a:r>
              <a:rPr lang="en-US" sz="2000" dirty="0">
                <a:solidFill>
                  <a:schemeClr val="tx1"/>
                </a:solidFill>
                <a:latin typeface="Times New Roman" pitchFamily="18" charset="0"/>
                <a:cs typeface="Times New Roman" pitchFamily="18" charset="0"/>
              </a:rPr>
              <a:t> system. These secrete hydrochloric acid(</a:t>
            </a:r>
            <a:r>
              <a:rPr lang="en-US" sz="2000" dirty="0" err="1">
                <a:solidFill>
                  <a:schemeClr val="tx1"/>
                </a:solidFill>
                <a:latin typeface="Times New Roman" pitchFamily="18" charset="0"/>
                <a:cs typeface="Times New Roman" pitchFamily="18" charset="0"/>
              </a:rPr>
              <a:t>HCl</a:t>
            </a:r>
            <a:r>
              <a:rPr lang="en-US" sz="2000" dirty="0">
                <a:solidFill>
                  <a:schemeClr val="tx1"/>
                </a:solidFill>
                <a:latin typeface="Times New Roman" pitchFamily="18" charset="0"/>
                <a:cs typeface="Times New Roman" pitchFamily="18" charset="0"/>
              </a:rPr>
              <a:t>) and the</a:t>
            </a:r>
          </a:p>
          <a:p>
            <a:pPr marL="0" indent="0" algn="l" rtl="0">
              <a:buNone/>
            </a:pPr>
            <a:r>
              <a:rPr lang="en-US" sz="2000" dirty="0">
                <a:solidFill>
                  <a:schemeClr val="tx1"/>
                </a:solidFill>
                <a:latin typeface="Times New Roman" pitchFamily="18" charset="0"/>
                <a:cs typeface="Times New Roman" pitchFamily="18" charset="0"/>
              </a:rPr>
              <a:t>intrinsic factor.</a:t>
            </a:r>
          </a:p>
          <a:p>
            <a:pPr marL="0" indent="0" algn="l" rtl="0">
              <a:buNone/>
            </a:pPr>
            <a:r>
              <a:rPr lang="en-US" sz="2000" b="1" dirty="0">
                <a:solidFill>
                  <a:schemeClr val="tx1"/>
                </a:solidFill>
                <a:latin typeface="Times New Roman" pitchFamily="18" charset="0"/>
                <a:cs typeface="Times New Roman" pitchFamily="18" charset="0"/>
              </a:rPr>
              <a:t>• Mucus cells, </a:t>
            </a:r>
            <a:r>
              <a:rPr lang="en-US" sz="2000" dirty="0">
                <a:solidFill>
                  <a:schemeClr val="tx1"/>
                </a:solidFill>
                <a:latin typeface="Times New Roman" pitchFamily="18" charset="0"/>
                <a:cs typeface="Times New Roman" pitchFamily="18" charset="0"/>
              </a:rPr>
              <a:t>which secrete soluble </a:t>
            </a:r>
            <a:r>
              <a:rPr lang="en-US" sz="2000" dirty="0" err="1">
                <a:solidFill>
                  <a:schemeClr val="tx1"/>
                </a:solidFill>
                <a:latin typeface="Times New Roman" pitchFamily="18" charset="0"/>
                <a:cs typeface="Times New Roman" pitchFamily="18" charset="0"/>
              </a:rPr>
              <a:t>mucusand</a:t>
            </a:r>
            <a:endParaRPr lang="en-US" sz="2000" dirty="0">
              <a:solidFill>
                <a:schemeClr val="tx1"/>
              </a:solidFill>
              <a:latin typeface="Times New Roman" pitchFamily="18" charset="0"/>
              <a:cs typeface="Times New Roman" pitchFamily="18" charset="0"/>
            </a:endParaRPr>
          </a:p>
          <a:p>
            <a:pPr marL="0" indent="0" algn="l" rtl="0">
              <a:buNone/>
            </a:pPr>
            <a:r>
              <a:rPr lang="en-US" sz="2000" b="1" dirty="0">
                <a:solidFill>
                  <a:schemeClr val="tx1"/>
                </a:solidFill>
                <a:latin typeface="Times New Roman" pitchFamily="18" charset="0"/>
                <a:cs typeface="Times New Roman" pitchFamily="18" charset="0"/>
              </a:rPr>
              <a:t>• G-cells,</a:t>
            </a:r>
            <a:r>
              <a:rPr lang="en-US" sz="2000" dirty="0">
                <a:solidFill>
                  <a:schemeClr val="tx1"/>
                </a:solidFill>
                <a:latin typeface="Times New Roman" pitchFamily="18" charset="0"/>
                <a:cs typeface="Times New Roman" pitchFamily="18" charset="0"/>
              </a:rPr>
              <a:t> which are responsible for release of the hormone</a:t>
            </a:r>
          </a:p>
          <a:p>
            <a:pPr marL="0" indent="0" algn="l" rtl="0">
              <a:buNone/>
            </a:pPr>
            <a:r>
              <a:rPr lang="en-US" sz="2000" dirty="0">
                <a:solidFill>
                  <a:schemeClr val="tx1"/>
                </a:solidFill>
                <a:latin typeface="Times New Roman" pitchFamily="18" charset="0"/>
                <a:cs typeface="Times New Roman" pitchFamily="18" charset="0"/>
              </a:rPr>
              <a:t>gastrin.</a:t>
            </a:r>
          </a:p>
          <a:p>
            <a:pPr marL="0" indent="0" algn="l" rtl="0">
              <a:buNone/>
            </a:pPr>
            <a:endParaRPr lang="en-US" sz="2800" b="1" dirty="0">
              <a:solidFill>
                <a:schemeClr val="tx1"/>
              </a:solidFill>
              <a:latin typeface="Times New Roman" pitchFamily="18" charset="0"/>
              <a:cs typeface="Times New Roman" pitchFamily="18" charset="0"/>
            </a:endParaRPr>
          </a:p>
          <a:p>
            <a:pPr marL="0" indent="0" algn="l" rtl="0">
              <a:buNone/>
            </a:pPr>
            <a:r>
              <a:rPr lang="en-US" sz="2800" b="1" dirty="0">
                <a:solidFill>
                  <a:schemeClr val="tx1"/>
                </a:solidFill>
                <a:latin typeface="Times New Roman" pitchFamily="18" charset="0"/>
                <a:cs typeface="Times New Roman" pitchFamily="18" charset="0"/>
              </a:rPr>
              <a:t>Physiology of gastric secretion</a:t>
            </a:r>
          </a:p>
          <a:p>
            <a:pPr marL="0" indent="0" algn="l" rtl="0">
              <a:buNone/>
            </a:pPr>
            <a:r>
              <a:rPr lang="en-US" sz="2000" dirty="0">
                <a:solidFill>
                  <a:schemeClr val="tx1"/>
                </a:solidFill>
                <a:latin typeface="Times New Roman" pitchFamily="18" charset="0"/>
                <a:cs typeface="Times New Roman" pitchFamily="18" charset="0"/>
              </a:rPr>
              <a:t>The gastric secretions include:</a:t>
            </a:r>
          </a:p>
          <a:p>
            <a:pPr marL="0" indent="0" algn="l" rtl="0">
              <a:buNone/>
            </a:pPr>
            <a:r>
              <a:rPr lang="en-US" sz="2000" b="1" dirty="0">
                <a:solidFill>
                  <a:schemeClr val="tx1"/>
                </a:solidFill>
                <a:latin typeface="Times New Roman" pitchFamily="18" charset="0"/>
                <a:cs typeface="Times New Roman" pitchFamily="18" charset="0"/>
              </a:rPr>
              <a:t>• Exocrine secretions</a:t>
            </a:r>
            <a:r>
              <a:rPr lang="en-US" sz="2000" dirty="0">
                <a:solidFill>
                  <a:schemeClr val="tx1"/>
                </a:solidFill>
                <a:latin typeface="Times New Roman" pitchFamily="18" charset="0"/>
                <a:cs typeface="Times New Roman" pitchFamily="18" charset="0"/>
              </a:rPr>
              <a:t> ,i.e. gastric juice </a:t>
            </a:r>
          </a:p>
          <a:p>
            <a:pPr marL="0" indent="0" algn="l" rtl="0">
              <a:buNone/>
            </a:pPr>
            <a:r>
              <a:rPr lang="en-US" sz="2000" b="1" dirty="0">
                <a:solidFill>
                  <a:schemeClr val="tx1"/>
                </a:solidFill>
                <a:latin typeface="Times New Roman" pitchFamily="18" charset="0"/>
                <a:cs typeface="Times New Roman" pitchFamily="18" charset="0"/>
              </a:rPr>
              <a:t>• Endocrine secretions,</a:t>
            </a:r>
            <a:r>
              <a:rPr lang="en-US" sz="2000" dirty="0">
                <a:solidFill>
                  <a:schemeClr val="tx1"/>
                </a:solidFill>
                <a:latin typeface="Times New Roman" pitchFamily="18" charset="0"/>
                <a:cs typeface="Times New Roman" pitchFamily="18" charset="0"/>
              </a:rPr>
              <a:t> i.e. gastrin hormone.</a:t>
            </a:r>
            <a:endParaRPr lang="ar-IQ"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341950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popey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30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049838" y="304800"/>
            <a:ext cx="3865562" cy="3416320"/>
          </a:xfrm>
          <a:prstGeom prst="rect">
            <a:avLst/>
          </a:prstGeom>
          <a:noFill/>
          <a:ln>
            <a:noFill/>
          </a:ln>
          <a:effectLst>
            <a:outerShdw blurRad="50800" dist="50800" dir="5400000" algn="ctr" rotWithShape="0">
              <a:schemeClr val="bg1"/>
            </a:outerShdw>
          </a:effectLst>
        </p:spPr>
        <p:txBody>
          <a:bodyPr>
            <a:spAutoFit/>
          </a:bodyPr>
          <a:lstStyle/>
          <a:p>
            <a:pPr algn="just" rtl="0">
              <a:defRPr/>
            </a:pPr>
            <a:r>
              <a:rPr lang="en-US" b="1" dirty="0">
                <a:latin typeface="Arial" charset="0"/>
                <a:cs typeface="Arial" charset="0"/>
              </a:rPr>
              <a:t>   The primary function of the alimentary tract is to </a:t>
            </a:r>
            <a:r>
              <a:rPr lang="en-US" b="1" dirty="0">
                <a:solidFill>
                  <a:srgbClr val="FF0000"/>
                </a:solidFill>
                <a:latin typeface="Arial" charset="0"/>
                <a:cs typeface="Arial" charset="0"/>
              </a:rPr>
              <a:t>break down food </a:t>
            </a:r>
            <a:r>
              <a:rPr lang="en-US" b="1" dirty="0">
                <a:latin typeface="Arial" charset="0"/>
                <a:cs typeface="Arial" charset="0"/>
              </a:rPr>
              <a:t>and to provide the body with a continual supply of </a:t>
            </a:r>
            <a:r>
              <a:rPr lang="en-US" b="1" dirty="0">
                <a:solidFill>
                  <a:srgbClr val="0000CC"/>
                </a:solidFill>
                <a:latin typeface="Arial" charset="0"/>
                <a:cs typeface="Arial" charset="0"/>
              </a:rPr>
              <a:t>water</a:t>
            </a:r>
            <a:r>
              <a:rPr lang="en-US" b="1" dirty="0">
                <a:latin typeface="Arial" charset="0"/>
                <a:cs typeface="Arial" charset="0"/>
              </a:rPr>
              <a:t>, </a:t>
            </a:r>
            <a:r>
              <a:rPr lang="en-US" b="1" dirty="0">
                <a:solidFill>
                  <a:srgbClr val="CC0099"/>
                </a:solidFill>
                <a:latin typeface="Arial" charset="0"/>
                <a:cs typeface="Arial" charset="0"/>
              </a:rPr>
              <a:t>electrolytes</a:t>
            </a:r>
            <a:r>
              <a:rPr lang="en-US" b="1" dirty="0">
                <a:latin typeface="Arial" charset="0"/>
                <a:cs typeface="Arial" charset="0"/>
              </a:rPr>
              <a:t> and </a:t>
            </a:r>
            <a:r>
              <a:rPr lang="en-US" b="1" dirty="0">
                <a:solidFill>
                  <a:srgbClr val="00B0F0"/>
                </a:solidFill>
                <a:latin typeface="Arial" charset="0"/>
                <a:cs typeface="Arial" charset="0"/>
              </a:rPr>
              <a:t>nutrients</a:t>
            </a:r>
            <a:r>
              <a:rPr lang="en-US" b="1" dirty="0">
                <a:latin typeface="Arial" charset="0"/>
                <a:cs typeface="Arial" charset="0"/>
              </a:rPr>
              <a:t>. To achieve this function, the GIT must performs the following processes: </a:t>
            </a:r>
            <a:r>
              <a:rPr lang="en-US" b="1" dirty="0">
                <a:solidFill>
                  <a:srgbClr val="0000CC"/>
                </a:solidFill>
                <a:latin typeface="Arial" charset="0"/>
                <a:cs typeface="Arial" charset="0"/>
              </a:rPr>
              <a:t>ingestion</a:t>
            </a:r>
            <a:r>
              <a:rPr lang="en-US" b="1" dirty="0">
                <a:latin typeface="Arial" charset="0"/>
                <a:cs typeface="Arial" charset="0"/>
              </a:rPr>
              <a:t>, </a:t>
            </a:r>
            <a:r>
              <a:rPr lang="en-US" b="1" dirty="0">
                <a:solidFill>
                  <a:srgbClr val="CC0099"/>
                </a:solidFill>
                <a:latin typeface="Arial" charset="0"/>
                <a:cs typeface="Arial" charset="0"/>
              </a:rPr>
              <a:t>movement</a:t>
            </a:r>
            <a:r>
              <a:rPr lang="en-US" b="1" dirty="0">
                <a:latin typeface="Arial" charset="0"/>
                <a:cs typeface="Arial" charset="0"/>
              </a:rPr>
              <a:t>, </a:t>
            </a:r>
            <a:r>
              <a:rPr lang="en-US" b="1" dirty="0">
                <a:solidFill>
                  <a:srgbClr val="00B050"/>
                </a:solidFill>
                <a:latin typeface="Arial" charset="0"/>
                <a:cs typeface="Arial" charset="0"/>
              </a:rPr>
              <a:t>digestion</a:t>
            </a:r>
            <a:r>
              <a:rPr lang="en-US" b="1" dirty="0">
                <a:latin typeface="Arial" charset="0"/>
                <a:cs typeface="Arial" charset="0"/>
              </a:rPr>
              <a:t>, </a:t>
            </a:r>
            <a:r>
              <a:rPr lang="en-US" b="1" dirty="0">
                <a:solidFill>
                  <a:srgbClr val="00B0F0"/>
                </a:solidFill>
                <a:latin typeface="Arial" charset="0"/>
                <a:cs typeface="Arial" charset="0"/>
              </a:rPr>
              <a:t>absorption</a:t>
            </a:r>
            <a:r>
              <a:rPr lang="en-US" b="1" dirty="0">
                <a:latin typeface="Arial" charset="0"/>
                <a:cs typeface="Arial" charset="0"/>
              </a:rPr>
              <a:t>, </a:t>
            </a:r>
            <a:r>
              <a:rPr lang="en-US" b="1" dirty="0">
                <a:solidFill>
                  <a:srgbClr val="FF0000"/>
                </a:solidFill>
                <a:latin typeface="Arial" charset="0"/>
                <a:cs typeface="Arial" charset="0"/>
              </a:rPr>
              <a:t>secretion</a:t>
            </a:r>
            <a:r>
              <a:rPr lang="en-US" b="1" dirty="0">
                <a:latin typeface="Arial" charset="0"/>
                <a:cs typeface="Arial" charset="0"/>
              </a:rPr>
              <a:t> and </a:t>
            </a:r>
            <a:r>
              <a:rPr lang="en-US" b="1" dirty="0">
                <a:solidFill>
                  <a:srgbClr val="FF0000"/>
                </a:solidFill>
                <a:latin typeface="Arial" charset="0"/>
                <a:cs typeface="Arial" charset="0"/>
              </a:rPr>
              <a:t>defecation</a:t>
            </a:r>
            <a:r>
              <a:rPr lang="en-US" b="1" dirty="0">
                <a:latin typeface="Arial" charset="0"/>
                <a:cs typeface="Arial" charset="0"/>
              </a:rPr>
              <a:t>.</a:t>
            </a:r>
          </a:p>
          <a:p>
            <a:pPr algn="just" rtl="0">
              <a:defRPr/>
            </a:pPr>
            <a:r>
              <a:rPr lang="en-US" b="1" dirty="0">
                <a:latin typeface="Arial" charset="0"/>
                <a:cs typeface="Arial" charset="0"/>
              </a:rPr>
              <a:t>GIT is a tube running through the body from mouth to anus.</a:t>
            </a:r>
            <a:endParaRPr lang="en-GB" b="1" dirty="0">
              <a:latin typeface="Arial" charset="0"/>
              <a:cs typeface="Arial" charset="0"/>
            </a:endParaRPr>
          </a:p>
        </p:txBody>
      </p:sp>
    </p:spTree>
    <p:extLst>
      <p:ext uri="{BB962C8B-B14F-4D97-AF65-F5344CB8AC3E}">
        <p14:creationId xmlns:p14="http://schemas.microsoft.com/office/powerpoint/2010/main" val="3157845081"/>
      </p:ext>
    </p:extLst>
  </p:cSld>
  <p:clrMapOvr>
    <a:masterClrMapping/>
  </p:clrMapOvr>
  <p:transition>
    <p:wheel spokes="3"/>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332656"/>
            <a:ext cx="8435280" cy="6120680"/>
          </a:xfrm>
        </p:spPr>
        <p:txBody>
          <a:bodyPr>
            <a:normAutofit/>
          </a:bodyPr>
          <a:lstStyle/>
          <a:p>
            <a:pPr marL="0" indent="0" algn="l" rtl="0">
              <a:buNone/>
            </a:pPr>
            <a:r>
              <a:rPr lang="en-US" sz="3000" b="1" dirty="0">
                <a:solidFill>
                  <a:schemeClr val="tx1"/>
                </a:solidFill>
                <a:latin typeface="Times New Roman" pitchFamily="18" charset="0"/>
                <a:cs typeface="Times New Roman" pitchFamily="18" charset="0"/>
              </a:rPr>
              <a:t>Gastric juice</a:t>
            </a:r>
          </a:p>
          <a:p>
            <a:pPr marL="0" indent="0" algn="l" rtl="0">
              <a:buNone/>
            </a:pPr>
            <a:r>
              <a:rPr lang="en-US" sz="2000" dirty="0">
                <a:solidFill>
                  <a:schemeClr val="tx1"/>
                </a:solidFill>
                <a:latin typeface="Times New Roman" pitchFamily="18" charset="0"/>
                <a:cs typeface="Times New Roman" pitchFamily="18" charset="0"/>
              </a:rPr>
              <a:t>Gastric glands secrete about 2–2.5 L of gastric juice in the lumen of</a:t>
            </a:r>
          </a:p>
          <a:p>
            <a:pPr marL="0" indent="0" algn="l" rtl="0">
              <a:buNone/>
            </a:pPr>
            <a:r>
              <a:rPr lang="en-US" sz="2000" dirty="0">
                <a:solidFill>
                  <a:schemeClr val="tx1"/>
                </a:solidFill>
                <a:latin typeface="Times New Roman" pitchFamily="18" charset="0"/>
                <a:cs typeface="Times New Roman" pitchFamily="18" charset="0"/>
              </a:rPr>
              <a:t>stomach per day. It is acidic with a pH varying from 1 to 2. Important constituents of gastric juice are:</a:t>
            </a:r>
          </a:p>
          <a:p>
            <a:pPr marL="0" indent="0" algn="l" rtl="0">
              <a:buNone/>
            </a:pPr>
            <a:r>
              <a:rPr lang="en-US" sz="2000" b="1" dirty="0">
                <a:solidFill>
                  <a:schemeClr val="tx1"/>
                </a:solidFill>
                <a:latin typeface="Times New Roman" pitchFamily="18" charset="0"/>
                <a:cs typeface="Times New Roman" pitchFamily="18" charset="0"/>
              </a:rPr>
              <a:t>• Water 99.45%</a:t>
            </a:r>
          </a:p>
          <a:p>
            <a:pPr marL="0" indent="0" algn="l" rtl="0">
              <a:buNone/>
            </a:pPr>
            <a:r>
              <a:rPr lang="en-US" sz="2000" b="1" dirty="0">
                <a:solidFill>
                  <a:schemeClr val="tx1"/>
                </a:solidFill>
                <a:latin typeface="Times New Roman" pitchFamily="18" charset="0"/>
                <a:cs typeface="Times New Roman" pitchFamily="18" charset="0"/>
              </a:rPr>
              <a:t>• Solids 0.55%, which include:</a:t>
            </a:r>
          </a:p>
          <a:p>
            <a:pPr marL="0" indent="0" algn="l" rtl="0">
              <a:buNone/>
            </a:pPr>
            <a:r>
              <a:rPr lang="en-US" sz="2000" b="1" dirty="0">
                <a:solidFill>
                  <a:schemeClr val="tx1"/>
                </a:solidFill>
                <a:latin typeface="Times New Roman" pitchFamily="18" charset="0"/>
                <a:cs typeface="Times New Roman" pitchFamily="18" charset="0"/>
              </a:rPr>
              <a:t>• Electrolytes such as Na+ , K+ , Mg2+ , </a:t>
            </a:r>
            <a:r>
              <a:rPr lang="en-US" sz="2000" b="1" dirty="0" err="1">
                <a:solidFill>
                  <a:schemeClr val="tx1"/>
                </a:solidFill>
                <a:latin typeface="Times New Roman" pitchFamily="18" charset="0"/>
                <a:cs typeface="Times New Roman" pitchFamily="18" charset="0"/>
              </a:rPr>
              <a:t>Cl</a:t>
            </a:r>
            <a:r>
              <a:rPr lang="en-US" sz="2000" b="1" dirty="0">
                <a:solidFill>
                  <a:schemeClr val="tx1"/>
                </a:solidFill>
                <a:latin typeface="Times New Roman" pitchFamily="18" charset="0"/>
                <a:cs typeface="Times New Roman" pitchFamily="18" charset="0"/>
              </a:rPr>
              <a:t>− , HCO3 , HPO4,and SO4.</a:t>
            </a:r>
          </a:p>
          <a:p>
            <a:pPr marL="0" indent="0" algn="l" rtl="0">
              <a:buNone/>
            </a:pPr>
            <a:r>
              <a:rPr lang="en-US" sz="2000" dirty="0">
                <a:solidFill>
                  <a:schemeClr val="tx1"/>
                </a:solidFill>
                <a:latin typeface="Times New Roman" pitchFamily="18" charset="0"/>
                <a:cs typeface="Times New Roman" pitchFamily="18" charset="0"/>
              </a:rPr>
              <a:t>The electrolyte content of gastric juice varies with the rate of secretions.</a:t>
            </a:r>
          </a:p>
          <a:p>
            <a:pPr marL="0" indent="0" algn="l" rtl="0">
              <a:buNone/>
            </a:pPr>
            <a:r>
              <a:rPr lang="en-US" sz="2000" dirty="0">
                <a:solidFill>
                  <a:schemeClr val="tx1"/>
                </a:solidFill>
                <a:latin typeface="Times New Roman" pitchFamily="18" charset="0"/>
                <a:cs typeface="Times New Roman" pitchFamily="18" charset="0"/>
              </a:rPr>
              <a:t>At low secretory rates, Na+ concentration is high and H+ concentration</a:t>
            </a:r>
          </a:p>
          <a:p>
            <a:pPr marL="0" indent="0" algn="l" rtl="0">
              <a:buNone/>
            </a:pPr>
            <a:r>
              <a:rPr lang="en-US" sz="2000" dirty="0">
                <a:solidFill>
                  <a:schemeClr val="tx1"/>
                </a:solidFill>
                <a:latin typeface="Times New Roman" pitchFamily="18" charset="0"/>
                <a:cs typeface="Times New Roman" pitchFamily="18" charset="0"/>
              </a:rPr>
              <a:t>is low, but as acid secretion increases Na+ concentration falls.</a:t>
            </a:r>
          </a:p>
          <a:p>
            <a:pPr marL="0" indent="0" algn="l" rtl="0">
              <a:buNone/>
            </a:pPr>
            <a:r>
              <a:rPr lang="en-US" sz="2000" u="sng" dirty="0">
                <a:solidFill>
                  <a:schemeClr val="tx1"/>
                </a:solidFill>
                <a:latin typeface="Times New Roman" pitchFamily="18" charset="0"/>
                <a:cs typeface="Times New Roman" pitchFamily="18" charset="0"/>
              </a:rPr>
              <a:t>• Enzymes present in the gastric juice are:</a:t>
            </a:r>
          </a:p>
          <a:p>
            <a:pPr marL="0" indent="0" algn="l" rtl="0">
              <a:buNone/>
            </a:pP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Pepsinis</a:t>
            </a:r>
            <a:r>
              <a:rPr lang="en-US" sz="2000" b="1" dirty="0">
                <a:solidFill>
                  <a:schemeClr val="tx1"/>
                </a:solidFill>
                <a:latin typeface="Times New Roman" pitchFamily="18" charset="0"/>
                <a:cs typeface="Times New Roman" pitchFamily="18" charset="0"/>
              </a:rPr>
              <a:t> </a:t>
            </a:r>
            <a:r>
              <a:rPr lang="en-US" sz="2000" dirty="0">
                <a:solidFill>
                  <a:schemeClr val="tx1"/>
                </a:solidFill>
                <a:latin typeface="Times New Roman" pitchFamily="18" charset="0"/>
                <a:cs typeface="Times New Roman" pitchFamily="18" charset="0"/>
              </a:rPr>
              <a:t>a </a:t>
            </a:r>
            <a:r>
              <a:rPr lang="en-US" sz="2000" dirty="0" err="1">
                <a:solidFill>
                  <a:schemeClr val="tx1"/>
                </a:solidFill>
                <a:latin typeface="Times New Roman" pitchFamily="18" charset="0"/>
                <a:cs typeface="Times New Roman" pitchFamily="18" charset="0"/>
              </a:rPr>
              <a:t>proteolytic</a:t>
            </a:r>
            <a:r>
              <a:rPr lang="en-US" sz="2000" dirty="0">
                <a:solidFill>
                  <a:schemeClr val="tx1"/>
                </a:solidFill>
                <a:latin typeface="Times New Roman" pitchFamily="18" charset="0"/>
                <a:cs typeface="Times New Roman" pitchFamily="18" charset="0"/>
              </a:rPr>
              <a:t> enzyme which is secreted by chief cells of gastric glands in an inactive form pepsinogen.</a:t>
            </a:r>
          </a:p>
          <a:p>
            <a:pPr marL="0" indent="0" algn="l" rtl="0">
              <a:buNone/>
            </a:pPr>
            <a:r>
              <a:rPr lang="en-US" sz="2000" b="1" dirty="0">
                <a:solidFill>
                  <a:schemeClr val="tx1"/>
                </a:solidFill>
                <a:latin typeface="Times New Roman" pitchFamily="18" charset="0"/>
                <a:cs typeface="Times New Roman" pitchFamily="18" charset="0"/>
              </a:rPr>
              <a:t>Pepsinogen</a:t>
            </a:r>
            <a:r>
              <a:rPr lang="en-US" sz="2000" dirty="0">
                <a:solidFill>
                  <a:schemeClr val="tx1"/>
                </a:solidFill>
                <a:latin typeface="Times New Roman" pitchFamily="18" charset="0"/>
                <a:cs typeface="Times New Roman" pitchFamily="18" charset="0"/>
              </a:rPr>
              <a:t> is activated to pepsin in the presence of </a:t>
            </a:r>
            <a:r>
              <a:rPr lang="en-US" sz="2000" dirty="0" err="1">
                <a:solidFill>
                  <a:schemeClr val="tx1"/>
                </a:solidFill>
                <a:latin typeface="Times New Roman" pitchFamily="18" charset="0"/>
                <a:cs typeface="Times New Roman" pitchFamily="18" charset="0"/>
              </a:rPr>
              <a:t>HCl</a:t>
            </a:r>
            <a:r>
              <a:rPr lang="en-US" sz="2000" dirty="0">
                <a:solidFill>
                  <a:schemeClr val="tx1"/>
                </a:solidFill>
                <a:latin typeface="Times New Roman" pitchFamily="18" charset="0"/>
                <a:cs typeface="Times New Roman" pitchFamily="18" charset="0"/>
              </a:rPr>
              <a:t> at an optimal pH of about 2.</a:t>
            </a:r>
            <a:endParaRPr lang="ar-IQ"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62705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C6DB7B-CF01-0573-49B1-9354A2058BA2}"/>
              </a:ext>
            </a:extLst>
          </p:cNvPr>
          <p:cNvPicPr>
            <a:picLocks noChangeAspect="1"/>
          </p:cNvPicPr>
          <p:nvPr/>
        </p:nvPicPr>
        <p:blipFill>
          <a:blip r:embed="rId2"/>
          <a:stretch>
            <a:fillRect/>
          </a:stretch>
        </p:blipFill>
        <p:spPr>
          <a:xfrm>
            <a:off x="899592" y="332656"/>
            <a:ext cx="7920880" cy="5544615"/>
          </a:xfrm>
          <a:prstGeom prst="rect">
            <a:avLst/>
          </a:prstGeom>
        </p:spPr>
      </p:pic>
    </p:spTree>
    <p:extLst>
      <p:ext uri="{BB962C8B-B14F-4D97-AF65-F5344CB8AC3E}">
        <p14:creationId xmlns:p14="http://schemas.microsoft.com/office/powerpoint/2010/main" val="3516335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332656"/>
            <a:ext cx="8435280" cy="6120680"/>
          </a:xfrm>
        </p:spPr>
        <p:txBody>
          <a:bodyPr>
            <a:normAutofit/>
          </a:bodyPr>
          <a:lstStyle/>
          <a:p>
            <a:pPr marL="0" indent="0" algn="l" rtl="0">
              <a:buNone/>
            </a:pPr>
            <a:r>
              <a:rPr lang="en-US" sz="2000" b="1" dirty="0">
                <a:solidFill>
                  <a:schemeClr val="tx1"/>
                </a:solidFill>
                <a:latin typeface="Times New Roman" pitchFamily="18" charset="0"/>
                <a:cs typeface="Times New Roman" pitchFamily="18" charset="0"/>
              </a:rPr>
              <a:t>• Gastric </a:t>
            </a:r>
            <a:r>
              <a:rPr lang="en-US" sz="2000" b="1" dirty="0" err="1">
                <a:solidFill>
                  <a:schemeClr val="tx1"/>
                </a:solidFill>
                <a:latin typeface="Times New Roman" pitchFamily="18" charset="0"/>
                <a:cs typeface="Times New Roman" pitchFamily="18" charset="0"/>
              </a:rPr>
              <a:t>lipaseis</a:t>
            </a:r>
            <a:r>
              <a:rPr lang="en-US" sz="2000" b="1" dirty="0">
                <a:solidFill>
                  <a:schemeClr val="tx1"/>
                </a:solidFill>
                <a:latin typeface="Times New Roman" pitchFamily="18" charset="0"/>
                <a:cs typeface="Times New Roman" pitchFamily="18" charset="0"/>
              </a:rPr>
              <a:t> </a:t>
            </a:r>
            <a:r>
              <a:rPr lang="en-US" sz="2000" dirty="0">
                <a:solidFill>
                  <a:schemeClr val="tx1"/>
                </a:solidFill>
                <a:latin typeface="Times New Roman" pitchFamily="18" charset="0"/>
                <a:cs typeface="Times New Roman" pitchFamily="18" charset="0"/>
              </a:rPr>
              <a:t>a weak fat-splitting enzyme. It is of little importance in fat digestion except in pancreatic insufficiency.</a:t>
            </a:r>
          </a:p>
          <a:p>
            <a:pPr marL="0" indent="0" algn="l" rtl="0">
              <a:buNone/>
            </a:pPr>
            <a:r>
              <a:rPr lang="en-US" sz="2000" b="1" dirty="0">
                <a:solidFill>
                  <a:schemeClr val="tx1"/>
                </a:solidFill>
                <a:latin typeface="Times New Roman" pitchFamily="18" charset="0"/>
                <a:cs typeface="Times New Roman" pitchFamily="18" charset="0"/>
              </a:rPr>
              <a:t>• Gastric </a:t>
            </a:r>
            <a:r>
              <a:rPr lang="en-US" sz="2000" b="1" dirty="0" err="1">
                <a:solidFill>
                  <a:schemeClr val="tx1"/>
                </a:solidFill>
                <a:latin typeface="Times New Roman" pitchFamily="18" charset="0"/>
                <a:cs typeface="Times New Roman" pitchFamily="18" charset="0"/>
              </a:rPr>
              <a:t>gelatinase</a:t>
            </a:r>
            <a:r>
              <a:rPr lang="en-US" sz="2000" b="1" dirty="0">
                <a:solidFill>
                  <a:schemeClr val="tx1"/>
                </a:solidFill>
                <a:latin typeface="Times New Roman" pitchFamily="18" charset="0"/>
                <a:cs typeface="Times New Roman" pitchFamily="18" charset="0"/>
              </a:rPr>
              <a:t> </a:t>
            </a:r>
            <a:r>
              <a:rPr lang="en-US" sz="2000" dirty="0">
                <a:solidFill>
                  <a:schemeClr val="tx1"/>
                </a:solidFill>
                <a:latin typeface="Times New Roman" pitchFamily="18" charset="0"/>
                <a:cs typeface="Times New Roman" pitchFamily="18" charset="0"/>
              </a:rPr>
              <a:t>liquefies gelatin, a protein contained in connective tissue.</a:t>
            </a:r>
          </a:p>
          <a:p>
            <a:pPr marL="0" indent="0" algn="l" rtl="0">
              <a:buNone/>
            </a:pPr>
            <a:r>
              <a:rPr lang="en-US" sz="2000" b="1" dirty="0">
                <a:solidFill>
                  <a:schemeClr val="tx1"/>
                </a:solidFill>
                <a:latin typeface="Times New Roman" pitchFamily="18" charset="0"/>
                <a:cs typeface="Times New Roman" pitchFamily="18" charset="0"/>
              </a:rPr>
              <a:t>• Gastric amylase </a:t>
            </a:r>
            <a:r>
              <a:rPr lang="en-US" sz="2000" dirty="0">
                <a:solidFill>
                  <a:schemeClr val="tx1"/>
                </a:solidFill>
                <a:latin typeface="Times New Roman" pitchFamily="18" charset="0"/>
                <a:cs typeface="Times New Roman" pitchFamily="18" charset="0"/>
              </a:rPr>
              <a:t>is present in small amounts.</a:t>
            </a:r>
          </a:p>
          <a:p>
            <a:pPr marL="0" indent="0" algn="l" rtl="0">
              <a:buNone/>
            </a:pPr>
            <a:r>
              <a:rPr lang="en-US" sz="2000" b="1" dirty="0">
                <a:solidFill>
                  <a:schemeClr val="tx1"/>
                </a:solidFill>
                <a:latin typeface="Times New Roman" pitchFamily="18" charset="0"/>
                <a:cs typeface="Times New Roman" pitchFamily="18" charset="0"/>
              </a:rPr>
              <a:t>• Lysozyme </a:t>
            </a:r>
            <a:r>
              <a:rPr lang="en-US" sz="2000" dirty="0">
                <a:solidFill>
                  <a:schemeClr val="tx1"/>
                </a:solidFill>
                <a:latin typeface="Times New Roman" pitchFamily="18" charset="0"/>
                <a:cs typeface="Times New Roman" pitchFamily="18" charset="0"/>
              </a:rPr>
              <a:t>is bactericidal.</a:t>
            </a:r>
          </a:p>
          <a:p>
            <a:pPr marL="0" indent="0" algn="l" rtl="0">
              <a:buNone/>
            </a:pPr>
            <a:r>
              <a:rPr lang="en-US" sz="2000" b="1" dirty="0">
                <a:solidFill>
                  <a:schemeClr val="tx1"/>
                </a:solidFill>
                <a:latin typeface="Times New Roman" pitchFamily="18" charset="0"/>
                <a:cs typeface="Times New Roman" pitchFamily="18" charset="0"/>
              </a:rPr>
              <a:t>• Carbonic anhydrase</a:t>
            </a:r>
            <a:r>
              <a:rPr lang="en-US" sz="2000" dirty="0">
                <a:solidFill>
                  <a:schemeClr val="tx1"/>
                </a:solidFill>
                <a:latin typeface="Times New Roman" pitchFamily="18" charset="0"/>
                <a:cs typeface="Times New Roman" pitchFamily="18" charset="0"/>
              </a:rPr>
              <a:t> is present in small amounts.</a:t>
            </a:r>
          </a:p>
          <a:p>
            <a:pPr marL="0" indent="0" algn="l" rtl="0">
              <a:buNone/>
            </a:pP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Mucin</a:t>
            </a:r>
            <a:r>
              <a:rPr lang="en-US" sz="2000" b="1" dirty="0">
                <a:solidFill>
                  <a:schemeClr val="tx1"/>
                </a:solidFill>
                <a:latin typeface="Times New Roman" pitchFamily="18" charset="0"/>
                <a:cs typeface="Times New Roman" pitchFamily="18" charset="0"/>
              </a:rPr>
              <a:t> or mucus</a:t>
            </a:r>
            <a:r>
              <a:rPr lang="en-US" sz="2000" dirty="0">
                <a:solidFill>
                  <a:schemeClr val="tx1"/>
                </a:solidFill>
                <a:latin typeface="Times New Roman" pitchFamily="18" charset="0"/>
                <a:cs typeface="Times New Roman" pitchFamily="18" charset="0"/>
              </a:rPr>
              <a:t> is of two types:</a:t>
            </a:r>
          </a:p>
          <a:p>
            <a:pPr marL="0" indent="0" algn="l" rtl="0">
              <a:buNone/>
            </a:pPr>
            <a:r>
              <a:rPr lang="en-US" sz="2000" u="sng" dirty="0">
                <a:solidFill>
                  <a:schemeClr val="tx1"/>
                </a:solidFill>
                <a:latin typeface="Times New Roman" pitchFamily="18" charset="0"/>
                <a:cs typeface="Times New Roman" pitchFamily="18" charset="0"/>
              </a:rPr>
              <a:t>• Soluble mucus secreted by mucus cells of pyloric and cardiac glands </a:t>
            </a:r>
          </a:p>
          <a:p>
            <a:pPr marL="0" indent="0" algn="l" rtl="0">
              <a:buNone/>
            </a:pPr>
            <a:r>
              <a:rPr lang="en-US" sz="2000" u="sng" dirty="0">
                <a:solidFill>
                  <a:schemeClr val="tx1"/>
                </a:solidFill>
                <a:latin typeface="Times New Roman" pitchFamily="18" charset="0"/>
                <a:cs typeface="Times New Roman" pitchFamily="18" charset="0"/>
              </a:rPr>
              <a:t>• Insoluble mucus secreted by surface </a:t>
            </a:r>
            <a:r>
              <a:rPr lang="en-US" sz="2000" u="sng" dirty="0" err="1">
                <a:solidFill>
                  <a:schemeClr val="tx1"/>
                </a:solidFill>
                <a:latin typeface="Times New Roman" pitchFamily="18" charset="0"/>
                <a:cs typeface="Times New Roman" pitchFamily="18" charset="0"/>
              </a:rPr>
              <a:t>foveolar</a:t>
            </a:r>
            <a:r>
              <a:rPr lang="en-US" sz="2000" u="sng" dirty="0">
                <a:solidFill>
                  <a:schemeClr val="tx1"/>
                </a:solidFill>
                <a:latin typeface="Times New Roman" pitchFamily="18" charset="0"/>
                <a:cs typeface="Times New Roman" pitchFamily="18" charset="0"/>
              </a:rPr>
              <a:t> cells (tall columnar </a:t>
            </a:r>
            <a:r>
              <a:rPr lang="en-US" sz="2000" u="sng" dirty="0" err="1">
                <a:solidFill>
                  <a:schemeClr val="tx1"/>
                </a:solidFill>
                <a:latin typeface="Times New Roman" pitchFamily="18" charset="0"/>
                <a:cs typeface="Times New Roman" pitchFamily="18" charset="0"/>
              </a:rPr>
              <a:t>mucin</a:t>
            </a:r>
            <a:r>
              <a:rPr lang="en-US" sz="2000" u="sng" dirty="0">
                <a:solidFill>
                  <a:schemeClr val="tx1"/>
                </a:solidFill>
                <a:latin typeface="Times New Roman" pitchFamily="18" charset="0"/>
                <a:cs typeface="Times New Roman" pitchFamily="18" charset="0"/>
              </a:rPr>
              <a:t> secreting cells) lining the entire gastric mucosa.</a:t>
            </a:r>
          </a:p>
          <a:p>
            <a:pPr marL="0" indent="0" algn="l" rtl="0">
              <a:buNone/>
            </a:pPr>
            <a:r>
              <a:rPr lang="en-US" sz="2000" b="1" dirty="0">
                <a:solidFill>
                  <a:schemeClr val="tx1"/>
                </a:solidFill>
                <a:latin typeface="Times New Roman" pitchFamily="18" charset="0"/>
                <a:cs typeface="Times New Roman" pitchFamily="18" charset="0"/>
              </a:rPr>
              <a:t>• Intrinsic factor </a:t>
            </a:r>
            <a:r>
              <a:rPr lang="en-US" sz="2000" dirty="0">
                <a:solidFill>
                  <a:schemeClr val="tx1"/>
                </a:solidFill>
                <a:latin typeface="Times New Roman" pitchFamily="18" charset="0"/>
                <a:cs typeface="Times New Roman" pitchFamily="18" charset="0"/>
              </a:rPr>
              <a:t>is secreted by parietal cells of gastric glands.</a:t>
            </a:r>
          </a:p>
        </p:txBody>
      </p:sp>
    </p:spTree>
    <p:extLst>
      <p:ext uri="{BB962C8B-B14F-4D97-AF65-F5344CB8AC3E}">
        <p14:creationId xmlns:p14="http://schemas.microsoft.com/office/powerpoint/2010/main" val="812018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81000" y="304800"/>
            <a:ext cx="83820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a:spcBef>
                <a:spcPct val="20000"/>
              </a:spcBef>
              <a:buClr>
                <a:srgbClr val="339933"/>
              </a:buClr>
              <a:tabLst>
                <a:tab pos="2743200" algn="l"/>
              </a:tabLst>
            </a:pPr>
            <a:r>
              <a:rPr lang="en-US" sz="4100">
                <a:solidFill>
                  <a:srgbClr val="000099"/>
                </a:solidFill>
                <a:effectLst>
                  <a:outerShdw blurRad="38100" dist="38100" dir="2700000" algn="tl">
                    <a:srgbClr val="C0C0C0"/>
                  </a:outerShdw>
                </a:effectLst>
                <a:latin typeface="Arial" pitchFamily="34" charset="0"/>
              </a:rPr>
              <a:t>Stomach Functions</a:t>
            </a:r>
          </a:p>
        </p:txBody>
      </p:sp>
      <p:sp>
        <p:nvSpPr>
          <p:cNvPr id="23556" name="Text Box 4"/>
          <p:cNvSpPr txBox="1">
            <a:spLocks noChangeArrowheads="1"/>
          </p:cNvSpPr>
          <p:nvPr/>
        </p:nvSpPr>
        <p:spPr bwMode="auto">
          <a:xfrm>
            <a:off x="304800" y="6461125"/>
            <a:ext cx="184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ar-IQ" sz="1000">
              <a:latin typeface="Times" pitchFamily="18" charset="0"/>
            </a:endParaRPr>
          </a:p>
        </p:txBody>
      </p:sp>
      <p:sp>
        <p:nvSpPr>
          <p:cNvPr id="23557" name="Rectangle 5"/>
          <p:cNvSpPr>
            <a:spLocks noChangeArrowheads="1"/>
          </p:cNvSpPr>
          <p:nvPr/>
        </p:nvSpPr>
        <p:spPr bwMode="auto">
          <a:xfrm>
            <a:off x="0" y="0"/>
            <a:ext cx="152400" cy="1295400"/>
          </a:xfrm>
          <a:prstGeom prst="rect">
            <a:avLst/>
          </a:prstGeom>
          <a:solidFill>
            <a:srgbClr val="009999"/>
          </a:solidFill>
          <a:ln w="25400">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ar-IQ">
              <a:latin typeface="Times" pitchFamily="18" charset="0"/>
            </a:endParaRPr>
          </a:p>
        </p:txBody>
      </p:sp>
      <p:sp>
        <p:nvSpPr>
          <p:cNvPr id="23558" name="Line 6"/>
          <p:cNvSpPr>
            <a:spLocks noChangeShapeType="1"/>
          </p:cNvSpPr>
          <p:nvPr/>
        </p:nvSpPr>
        <p:spPr bwMode="auto">
          <a:xfrm>
            <a:off x="152400" y="228600"/>
            <a:ext cx="8915400" cy="0"/>
          </a:xfrm>
          <a:prstGeom prst="line">
            <a:avLst/>
          </a:prstGeom>
          <a:noFill/>
          <a:ln w="38100">
            <a:solidFill>
              <a:srgbClr val="00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23559" name="Text Box 7"/>
          <p:cNvSpPr txBox="1">
            <a:spLocks noChangeArrowheads="1"/>
          </p:cNvSpPr>
          <p:nvPr/>
        </p:nvSpPr>
        <p:spPr bwMode="auto">
          <a:xfrm>
            <a:off x="304800" y="1066800"/>
            <a:ext cx="8245475" cy="5167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687388" indent="-230188">
              <a:defRPr sz="2400">
                <a:solidFill>
                  <a:schemeClr val="tx1"/>
                </a:solidFill>
                <a:latin typeface="Times New Roman" pitchFamily="18" charset="0"/>
              </a:defRPr>
            </a:lvl2pPr>
            <a:lvl3pPr marL="1030288" indent="-228600">
              <a:defRPr sz="2400">
                <a:solidFill>
                  <a:schemeClr val="tx1"/>
                </a:solidFill>
                <a:latin typeface="Times New Roman" pitchFamily="18" charset="0"/>
              </a:defRPr>
            </a:lvl3pPr>
            <a:lvl4pPr marL="1825625">
              <a:defRPr sz="2400">
                <a:solidFill>
                  <a:schemeClr val="tx1"/>
                </a:solidFill>
                <a:latin typeface="Times New Roman" pitchFamily="18" charset="0"/>
              </a:defRPr>
            </a:lvl4pPr>
            <a:lvl5pPr marL="1939925">
              <a:defRPr sz="2400">
                <a:solidFill>
                  <a:schemeClr val="tx1"/>
                </a:solidFill>
                <a:latin typeface="Times New Roman" pitchFamily="18" charset="0"/>
              </a:defRPr>
            </a:lvl5pPr>
            <a:lvl6pPr marL="2397125" algn="l" rtl="0" fontAlgn="base">
              <a:spcBef>
                <a:spcPct val="0"/>
              </a:spcBef>
              <a:spcAft>
                <a:spcPct val="0"/>
              </a:spcAft>
              <a:defRPr sz="2400">
                <a:solidFill>
                  <a:schemeClr val="tx1"/>
                </a:solidFill>
                <a:latin typeface="Times New Roman" pitchFamily="18" charset="0"/>
              </a:defRPr>
            </a:lvl6pPr>
            <a:lvl7pPr marL="2854325" algn="l" rtl="0" fontAlgn="base">
              <a:spcBef>
                <a:spcPct val="0"/>
              </a:spcBef>
              <a:spcAft>
                <a:spcPct val="0"/>
              </a:spcAft>
              <a:defRPr sz="2400">
                <a:solidFill>
                  <a:schemeClr val="tx1"/>
                </a:solidFill>
                <a:latin typeface="Times New Roman" pitchFamily="18" charset="0"/>
              </a:defRPr>
            </a:lvl7pPr>
            <a:lvl8pPr marL="3311525" algn="l" rtl="0" fontAlgn="base">
              <a:spcBef>
                <a:spcPct val="0"/>
              </a:spcBef>
              <a:spcAft>
                <a:spcPct val="0"/>
              </a:spcAft>
              <a:defRPr sz="2400">
                <a:solidFill>
                  <a:schemeClr val="tx1"/>
                </a:solidFill>
                <a:latin typeface="Times New Roman" pitchFamily="18" charset="0"/>
              </a:defRPr>
            </a:lvl8pPr>
            <a:lvl9pPr marL="3768725" algn="l" rtl="0" fontAlgn="base">
              <a:spcBef>
                <a:spcPct val="0"/>
              </a:spcBef>
              <a:spcAft>
                <a:spcPct val="0"/>
              </a:spcAft>
              <a:defRPr sz="2400">
                <a:solidFill>
                  <a:schemeClr val="tx1"/>
                </a:solidFill>
                <a:latin typeface="Times New Roman" pitchFamily="18" charset="0"/>
              </a:defRPr>
            </a:lvl9pPr>
          </a:lstStyle>
          <a:p>
            <a:pPr algn="l" rtl="0">
              <a:lnSpc>
                <a:spcPct val="90000"/>
              </a:lnSpc>
              <a:spcAft>
                <a:spcPct val="50000"/>
              </a:spcAft>
              <a:buClr>
                <a:srgbClr val="FF6600"/>
              </a:buClr>
              <a:buFont typeface="Symbol" pitchFamily="18" charset="2"/>
              <a:buChar char="·"/>
            </a:pPr>
            <a:r>
              <a:rPr lang="en-US" sz="3400">
                <a:latin typeface="Arial" pitchFamily="34" charset="0"/>
              </a:rPr>
              <a:t>Acts as a storage tank for food</a:t>
            </a:r>
          </a:p>
          <a:p>
            <a:pPr algn="l" rtl="0">
              <a:lnSpc>
                <a:spcPct val="90000"/>
              </a:lnSpc>
              <a:spcAft>
                <a:spcPct val="50000"/>
              </a:spcAft>
              <a:buClr>
                <a:srgbClr val="FF6600"/>
              </a:buClr>
              <a:buFont typeface="Symbol" pitchFamily="18" charset="2"/>
              <a:buChar char="·"/>
            </a:pPr>
            <a:r>
              <a:rPr lang="en-US" sz="3400">
                <a:latin typeface="Arial" pitchFamily="34" charset="0"/>
              </a:rPr>
              <a:t>Site of food breakdown</a:t>
            </a:r>
          </a:p>
          <a:p>
            <a:pPr algn="l" rtl="0">
              <a:lnSpc>
                <a:spcPct val="90000"/>
              </a:lnSpc>
              <a:spcAft>
                <a:spcPct val="50000"/>
              </a:spcAft>
              <a:buClr>
                <a:srgbClr val="FF6600"/>
              </a:buClr>
              <a:buFont typeface="Symbol" pitchFamily="18" charset="2"/>
              <a:buChar char="·"/>
            </a:pPr>
            <a:r>
              <a:rPr lang="en-US" sz="3400">
                <a:latin typeface="Arial" pitchFamily="34" charset="0"/>
              </a:rPr>
              <a:t>Chemical breakdown of protein begins</a:t>
            </a:r>
          </a:p>
          <a:p>
            <a:pPr algn="l" rtl="0">
              <a:lnSpc>
                <a:spcPct val="90000"/>
              </a:lnSpc>
              <a:spcAft>
                <a:spcPct val="50000"/>
              </a:spcAft>
              <a:buClr>
                <a:srgbClr val="FF6600"/>
              </a:buClr>
              <a:buFont typeface="Symbol" pitchFamily="18" charset="2"/>
              <a:buChar char="·"/>
            </a:pPr>
            <a:r>
              <a:rPr lang="en-US" sz="3400">
                <a:latin typeface="Arial" pitchFamily="34" charset="0"/>
              </a:rPr>
              <a:t>Delivers chyme (processed food) to the small intestine</a:t>
            </a:r>
          </a:p>
          <a:p>
            <a:pPr algn="l" rtl="0">
              <a:lnSpc>
                <a:spcPct val="90000"/>
              </a:lnSpc>
              <a:spcAft>
                <a:spcPct val="50000"/>
              </a:spcAft>
              <a:buClr>
                <a:srgbClr val="FF6600"/>
              </a:buClr>
              <a:buFont typeface="Symbol" pitchFamily="18" charset="2"/>
              <a:buChar char="·"/>
            </a:pPr>
            <a:r>
              <a:rPr lang="en-US" sz="3400">
                <a:latin typeface="Arial" pitchFamily="34" charset="0"/>
              </a:rPr>
              <a:t>Produces 2-3L/day of gastric juice (HCl, enzymes, &amp; mucus)</a:t>
            </a:r>
          </a:p>
          <a:p>
            <a:pPr algn="l" rtl="0">
              <a:lnSpc>
                <a:spcPct val="90000"/>
              </a:lnSpc>
              <a:spcAft>
                <a:spcPct val="50000"/>
              </a:spcAft>
              <a:buClr>
                <a:srgbClr val="FF6600"/>
              </a:buClr>
              <a:buFont typeface="Symbol" pitchFamily="18" charset="2"/>
              <a:buChar char="·"/>
            </a:pPr>
            <a:r>
              <a:rPr lang="en-US" sz="3400">
                <a:latin typeface="Arial" pitchFamily="34" charset="0"/>
              </a:rPr>
              <a:t>Regulated by neural &amp; hormonal factors</a:t>
            </a:r>
            <a:endParaRPr lang="en-US" sz="3000">
              <a:latin typeface="Arial" pitchFamily="34" charset="0"/>
            </a:endParaRPr>
          </a:p>
        </p:txBody>
      </p:sp>
    </p:spTree>
    <p:extLst>
      <p:ext uri="{BB962C8B-B14F-4D97-AF65-F5344CB8AC3E}">
        <p14:creationId xmlns:p14="http://schemas.microsoft.com/office/powerpoint/2010/main" val="2205265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dissolve">
                                      <p:cBhvr>
                                        <p:cTn id="7" dur="500"/>
                                        <p:tgtEl>
                                          <p:spTgt spid="23554">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3559"/>
                                        </p:tgtEl>
                                        <p:attrNameLst>
                                          <p:attrName>style.visibility</p:attrName>
                                        </p:attrNameLst>
                                      </p:cBhvr>
                                      <p:to>
                                        <p:strVal val="visible"/>
                                      </p:to>
                                    </p:set>
                                    <p:animEffect transition="in" filter="dissolve">
                                      <p:cBhvr>
                                        <p:cTn id="11" dur="500"/>
                                        <p:tgtEl>
                                          <p:spTgt spid="23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autoUpdateAnimBg="0" advAuto="0"/>
      <p:bldP spid="23559"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27D94D-F805-80F3-6F31-891A0D6CA0DD}"/>
              </a:ext>
            </a:extLst>
          </p:cNvPr>
          <p:cNvSpPr txBox="1"/>
          <p:nvPr/>
        </p:nvSpPr>
        <p:spPr>
          <a:xfrm>
            <a:off x="323528" y="260648"/>
            <a:ext cx="8208912" cy="6186309"/>
          </a:xfrm>
          <a:prstGeom prst="rect">
            <a:avLst/>
          </a:prstGeom>
          <a:noFill/>
        </p:spPr>
        <p:txBody>
          <a:bodyPr wrap="square">
            <a:spAutoFit/>
          </a:bodyPr>
          <a:lstStyle/>
          <a:p>
            <a:pPr algn="l"/>
            <a:r>
              <a:rPr lang="en-US" sz="2800" b="1" i="0" u="none" strike="noStrike" baseline="0" dirty="0">
                <a:solidFill>
                  <a:srgbClr val="660000"/>
                </a:solidFill>
                <a:latin typeface="Arial" panose="020B0604020202020204" pitchFamily="34" charset="0"/>
              </a:rPr>
              <a:t>1. GASTRITIS</a:t>
            </a:r>
            <a:endParaRPr lang="en-US" sz="3200" b="1" i="0" u="none" strike="noStrike" baseline="0" dirty="0">
              <a:solidFill>
                <a:srgbClr val="660000"/>
              </a:solidFill>
              <a:latin typeface="Arial" panose="020B0604020202020204" pitchFamily="34" charset="0"/>
            </a:endParaRPr>
          </a:p>
          <a:p>
            <a:pPr algn="l"/>
            <a:r>
              <a:rPr lang="en-US" sz="1600" b="0" i="0" u="none" strike="noStrike" baseline="0" dirty="0">
                <a:solidFill>
                  <a:srgbClr val="000000"/>
                </a:solidFill>
                <a:latin typeface="ArialMT"/>
              </a:rPr>
              <a:t>Inflammation of gastric mucosa is called gastritis. It may</a:t>
            </a:r>
          </a:p>
          <a:p>
            <a:pPr algn="l"/>
            <a:r>
              <a:rPr lang="en-US" sz="1600" b="0" i="0" u="none" strike="noStrike" baseline="0" dirty="0">
                <a:solidFill>
                  <a:srgbClr val="000000"/>
                </a:solidFill>
                <a:latin typeface="Arial" panose="020B0604020202020204" pitchFamily="34" charset="0"/>
              </a:rPr>
              <a:t>be acute or chronic. Acute gastritis is characterized by</a:t>
            </a:r>
          </a:p>
          <a:p>
            <a:pPr algn="l"/>
            <a:r>
              <a:rPr lang="en-US" sz="1600" b="0" i="0" u="none" strike="noStrike" baseline="0" dirty="0">
                <a:solidFill>
                  <a:srgbClr val="000000"/>
                </a:solidFill>
                <a:latin typeface="ArialMT"/>
              </a:rPr>
              <a:t>inflammation of superficial layers of mucus membrane</a:t>
            </a:r>
          </a:p>
          <a:p>
            <a:pPr algn="l"/>
            <a:r>
              <a:rPr lang="en-US" sz="1600" b="0" i="0" u="none" strike="noStrike" baseline="0" dirty="0">
                <a:solidFill>
                  <a:srgbClr val="000000"/>
                </a:solidFill>
                <a:latin typeface="ArialMT"/>
              </a:rPr>
              <a:t>and infiltration with leukocytes, mostly neutrophils.</a:t>
            </a:r>
          </a:p>
          <a:p>
            <a:pPr algn="l"/>
            <a:r>
              <a:rPr lang="en-US" sz="1600" b="0" i="0" u="none" strike="noStrike" baseline="0" dirty="0">
                <a:solidFill>
                  <a:srgbClr val="000000"/>
                </a:solidFill>
                <a:latin typeface="ArialMT"/>
              </a:rPr>
              <a:t>Chronic gastritis involves inflammation of even the</a:t>
            </a:r>
          </a:p>
          <a:p>
            <a:pPr algn="l"/>
            <a:r>
              <a:rPr lang="en-US" sz="1600" b="0" i="0" u="none" strike="noStrike" baseline="0" dirty="0">
                <a:solidFill>
                  <a:srgbClr val="000000"/>
                </a:solidFill>
                <a:latin typeface="ArialMT"/>
              </a:rPr>
              <a:t>deeper layers and infiltration with more lymphocytes. It</a:t>
            </a:r>
          </a:p>
          <a:p>
            <a:pPr algn="l"/>
            <a:r>
              <a:rPr lang="en-US" sz="1600" b="0" i="0" u="none" strike="noStrike" baseline="0" dirty="0">
                <a:solidFill>
                  <a:srgbClr val="000000"/>
                </a:solidFill>
                <a:latin typeface="Arial" panose="020B0604020202020204" pitchFamily="34" charset="0"/>
              </a:rPr>
              <a:t>results in the atrophy of the gastric mucosa, with loss</a:t>
            </a:r>
          </a:p>
          <a:p>
            <a:pPr algn="l"/>
            <a:r>
              <a:rPr lang="en-US" sz="1600" b="0" i="0" u="none" strike="noStrike" baseline="0" dirty="0">
                <a:solidFill>
                  <a:srgbClr val="000000"/>
                </a:solidFill>
                <a:latin typeface="Arial" panose="020B0604020202020204" pitchFamily="34" charset="0"/>
              </a:rPr>
              <a:t>of chief cells and parietal cells of glands. Therefore, the</a:t>
            </a:r>
          </a:p>
          <a:p>
            <a:pPr algn="l"/>
            <a:r>
              <a:rPr lang="en-US" sz="1600" b="0" i="0" u="none" strike="noStrike" baseline="0" dirty="0">
                <a:solidFill>
                  <a:srgbClr val="000000"/>
                </a:solidFill>
                <a:latin typeface="Arial" panose="020B0604020202020204" pitchFamily="34" charset="0"/>
              </a:rPr>
              <a:t>secretion of gastric juice decreases.</a:t>
            </a:r>
          </a:p>
          <a:p>
            <a:pPr algn="l"/>
            <a:r>
              <a:rPr lang="en-US" sz="1600" b="1" i="1" u="none" strike="noStrike" baseline="0" dirty="0">
                <a:solidFill>
                  <a:srgbClr val="0080FF"/>
                </a:solidFill>
                <a:latin typeface="Arial" panose="020B0604020202020204" pitchFamily="34" charset="0"/>
              </a:rPr>
              <a:t>Causes of Acute Gastritis</a:t>
            </a:r>
          </a:p>
          <a:p>
            <a:pPr algn="l"/>
            <a:r>
              <a:rPr lang="en-US" sz="1600" b="0" i="0" u="none" strike="noStrike" baseline="0" dirty="0" err="1">
                <a:solidFill>
                  <a:srgbClr val="000000"/>
                </a:solidFill>
                <a:latin typeface="Arial" panose="020B0604020202020204" pitchFamily="34" charset="0"/>
              </a:rPr>
              <a:t>i</a:t>
            </a:r>
            <a:r>
              <a:rPr lang="en-US" sz="1600" b="0" i="0" u="none" strike="noStrike" baseline="0" dirty="0">
                <a:solidFill>
                  <a:srgbClr val="000000"/>
                </a:solidFill>
                <a:latin typeface="Arial" panose="020B0604020202020204" pitchFamily="34" charset="0"/>
              </a:rPr>
              <a:t>. Infection with bacterium </a:t>
            </a:r>
            <a:r>
              <a:rPr lang="en-US" sz="1600" b="0" i="1" u="none" strike="noStrike" baseline="0" dirty="0">
                <a:solidFill>
                  <a:srgbClr val="000000"/>
                </a:solidFill>
                <a:latin typeface="Arial" panose="020B0604020202020204" pitchFamily="34" charset="0"/>
              </a:rPr>
              <a:t>Helicobacter pylori</a:t>
            </a:r>
          </a:p>
          <a:p>
            <a:pPr algn="l"/>
            <a:r>
              <a:rPr lang="en-US" sz="1600" b="0" i="0" u="none" strike="noStrike" baseline="0" dirty="0">
                <a:solidFill>
                  <a:srgbClr val="000000"/>
                </a:solidFill>
                <a:latin typeface="Arial" panose="020B0604020202020204" pitchFamily="34" charset="0"/>
              </a:rPr>
              <a:t>ii. Excess consumption of alcohol</a:t>
            </a:r>
          </a:p>
          <a:p>
            <a:pPr algn="l"/>
            <a:r>
              <a:rPr lang="en-US" sz="1600" b="0" i="0" u="none" strike="noStrike" baseline="0" dirty="0">
                <a:solidFill>
                  <a:srgbClr val="000000"/>
                </a:solidFill>
                <a:latin typeface="Arial" panose="020B0604020202020204" pitchFamily="34" charset="0"/>
              </a:rPr>
              <a:t>iii. Excess administration of Aspirin and other non</a:t>
            </a:r>
            <a:r>
              <a:rPr lang="en-US" sz="1600" b="0" i="0" u="none" strike="noStrike" baseline="0" dirty="0">
                <a:solidFill>
                  <a:srgbClr val="000000"/>
                </a:solidFill>
                <a:latin typeface="ArialMT"/>
              </a:rPr>
              <a:t>steroidal</a:t>
            </a:r>
          </a:p>
          <a:p>
            <a:pPr algn="l"/>
            <a:r>
              <a:rPr lang="en-US" sz="1600" b="0" i="0" u="none" strike="noStrike" baseline="0" dirty="0" err="1">
                <a:solidFill>
                  <a:srgbClr val="000000"/>
                </a:solidFill>
                <a:latin typeface="ArialMT"/>
              </a:rPr>
              <a:t>antiinflammatory</a:t>
            </a:r>
            <a:r>
              <a:rPr lang="en-US" sz="1600" b="0" i="0" u="none" strike="noStrike" baseline="0" dirty="0">
                <a:solidFill>
                  <a:srgbClr val="000000"/>
                </a:solidFill>
                <a:latin typeface="ArialMT"/>
              </a:rPr>
              <a:t> drugs (NSAIDs)</a:t>
            </a:r>
          </a:p>
          <a:p>
            <a:pPr algn="l"/>
            <a:r>
              <a:rPr lang="en-US" sz="1600" b="0" i="0" u="none" strike="noStrike" baseline="0" dirty="0">
                <a:solidFill>
                  <a:srgbClr val="000000"/>
                </a:solidFill>
                <a:latin typeface="Arial" panose="020B0604020202020204" pitchFamily="34" charset="0"/>
              </a:rPr>
              <a:t>iv. Trauma by nasogastric tubes</a:t>
            </a:r>
          </a:p>
          <a:p>
            <a:pPr algn="l"/>
            <a:r>
              <a:rPr lang="en-US" sz="1600" b="0" i="0" u="none" strike="noStrike" baseline="0" dirty="0">
                <a:solidFill>
                  <a:srgbClr val="000000"/>
                </a:solidFill>
                <a:latin typeface="Arial" panose="020B0604020202020204" pitchFamily="34" charset="0"/>
              </a:rPr>
              <a:t>v. Repeated exposure to radiation (rare).</a:t>
            </a:r>
          </a:p>
          <a:p>
            <a:pPr algn="l"/>
            <a:r>
              <a:rPr lang="en-US" sz="1600" b="1" i="1" u="none" strike="noStrike" baseline="0" dirty="0">
                <a:solidFill>
                  <a:srgbClr val="0080FF"/>
                </a:solidFill>
                <a:latin typeface="Arial" panose="020B0604020202020204" pitchFamily="34" charset="0"/>
              </a:rPr>
              <a:t>Causes of Chronic Gastritis</a:t>
            </a:r>
          </a:p>
          <a:p>
            <a:pPr marL="400050" indent="-400050" algn="l" rtl="0">
              <a:buAutoNum type="romanLcPeriod"/>
            </a:pPr>
            <a:r>
              <a:rPr lang="en-US" sz="1600" b="0" i="0" u="none" strike="noStrike" baseline="0" dirty="0">
                <a:solidFill>
                  <a:srgbClr val="000000"/>
                </a:solidFill>
                <a:latin typeface="Arial" panose="020B0604020202020204" pitchFamily="34" charset="0"/>
              </a:rPr>
              <a:t>Chronic infection with </a:t>
            </a:r>
            <a:r>
              <a:rPr lang="en-US" sz="1600" b="0" i="1" u="none" strike="noStrike" baseline="0" dirty="0">
                <a:solidFill>
                  <a:srgbClr val="000000"/>
                </a:solidFill>
                <a:latin typeface="Arial" panose="020B0604020202020204" pitchFamily="34" charset="0"/>
              </a:rPr>
              <a:t>Helicobacter pylori</a:t>
            </a:r>
            <a:endParaRPr lang="ar-IQ" sz="1600" b="0" i="1" u="none" strike="noStrike" baseline="0" dirty="0">
              <a:solidFill>
                <a:srgbClr val="000000"/>
              </a:solidFill>
              <a:latin typeface="Arial" panose="020B0604020202020204" pitchFamily="34" charset="0"/>
            </a:endParaRPr>
          </a:p>
          <a:p>
            <a:pPr algn="l"/>
            <a:r>
              <a:rPr lang="en-US" sz="1600" b="0" i="0" u="none" strike="noStrike" baseline="0" dirty="0">
                <a:solidFill>
                  <a:srgbClr val="000000"/>
                </a:solidFill>
                <a:latin typeface="Arial" panose="020B0604020202020204" pitchFamily="34" charset="0"/>
              </a:rPr>
              <a:t>ii. </a:t>
            </a:r>
            <a:r>
              <a:rPr lang="en-US" sz="1600" b="0" i="0" u="none" strike="noStrike" baseline="0" dirty="0" err="1">
                <a:solidFill>
                  <a:srgbClr val="000000"/>
                </a:solidFill>
                <a:latin typeface="Arial" panose="020B0604020202020204" pitchFamily="34" charset="0"/>
              </a:rPr>
              <a:t>Longterm</a:t>
            </a:r>
            <a:endParaRPr lang="en-US" sz="1600" b="0" i="0" u="none" strike="noStrike" baseline="0" dirty="0">
              <a:solidFill>
                <a:srgbClr val="000000"/>
              </a:solidFill>
              <a:latin typeface="Arial" panose="020B0604020202020204" pitchFamily="34" charset="0"/>
            </a:endParaRPr>
          </a:p>
          <a:p>
            <a:pPr algn="l"/>
            <a:r>
              <a:rPr lang="en-US" sz="1600" b="0" i="0" u="none" strike="noStrike" baseline="0" dirty="0">
                <a:solidFill>
                  <a:srgbClr val="000000"/>
                </a:solidFill>
                <a:latin typeface="Arial" panose="020B0604020202020204" pitchFamily="34" charset="0"/>
              </a:rPr>
              <a:t>intake of excess alcohol</a:t>
            </a:r>
          </a:p>
          <a:p>
            <a:pPr algn="l"/>
            <a:r>
              <a:rPr lang="en-US" sz="1600" b="0" i="0" u="none" strike="noStrike" baseline="0" dirty="0">
                <a:solidFill>
                  <a:srgbClr val="000000"/>
                </a:solidFill>
                <a:latin typeface="Arial" panose="020B0604020202020204" pitchFamily="34" charset="0"/>
              </a:rPr>
              <a:t>iii. </a:t>
            </a:r>
            <a:r>
              <a:rPr lang="en-US" sz="1600" b="0" i="0" u="none" strike="noStrike" baseline="0" dirty="0" err="1">
                <a:solidFill>
                  <a:srgbClr val="000000"/>
                </a:solidFill>
                <a:latin typeface="Arial" panose="020B0604020202020204" pitchFamily="34" charset="0"/>
              </a:rPr>
              <a:t>Longterm</a:t>
            </a:r>
            <a:endParaRPr lang="en-US" sz="1600" b="0" i="0" u="none" strike="noStrike" baseline="0" dirty="0">
              <a:solidFill>
                <a:srgbClr val="000000"/>
              </a:solidFill>
              <a:latin typeface="Arial" panose="020B0604020202020204" pitchFamily="34" charset="0"/>
            </a:endParaRPr>
          </a:p>
          <a:p>
            <a:pPr algn="l"/>
            <a:r>
              <a:rPr lang="en-US" sz="1600" b="0" i="0" u="none" strike="noStrike" baseline="0" dirty="0">
                <a:solidFill>
                  <a:srgbClr val="000000"/>
                </a:solidFill>
                <a:latin typeface="Arial" panose="020B0604020202020204" pitchFamily="34" charset="0"/>
              </a:rPr>
              <a:t>use of NSAIDs</a:t>
            </a:r>
          </a:p>
          <a:p>
            <a:pPr algn="l"/>
            <a:r>
              <a:rPr lang="en-US" sz="1600" b="0" i="0" u="none" strike="noStrike" baseline="0" dirty="0">
                <a:solidFill>
                  <a:srgbClr val="000000"/>
                </a:solidFill>
                <a:latin typeface="Arial" panose="020B0604020202020204" pitchFamily="34" charset="0"/>
              </a:rPr>
              <a:t>iv. Autoimmune disease.</a:t>
            </a:r>
          </a:p>
        </p:txBody>
      </p:sp>
    </p:spTree>
    <p:extLst>
      <p:ext uri="{BB962C8B-B14F-4D97-AF65-F5344CB8AC3E}">
        <p14:creationId xmlns:p14="http://schemas.microsoft.com/office/powerpoint/2010/main" val="2934671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A442F2-57D0-4756-CB54-950AECC5BCD8}"/>
              </a:ext>
            </a:extLst>
          </p:cNvPr>
          <p:cNvSpPr>
            <a:spLocks noGrp="1"/>
          </p:cNvSpPr>
          <p:nvPr>
            <p:ph idx="1"/>
          </p:nvPr>
        </p:nvSpPr>
        <p:spPr>
          <a:xfrm>
            <a:off x="457200" y="188640"/>
            <a:ext cx="8229600" cy="6552728"/>
          </a:xfrm>
        </p:spPr>
        <p:txBody>
          <a:bodyPr>
            <a:normAutofit lnSpcReduction="10000"/>
          </a:bodyPr>
          <a:lstStyle/>
          <a:p>
            <a:pPr marL="0" indent="0" algn="l" rtl="0">
              <a:buNone/>
            </a:pPr>
            <a:endParaRPr lang="en-US" sz="1400" dirty="0">
              <a:solidFill>
                <a:schemeClr val="tx1"/>
              </a:solidFill>
            </a:endParaRPr>
          </a:p>
          <a:p>
            <a:pPr marL="0" indent="0" algn="l" rtl="0">
              <a:buNone/>
            </a:pPr>
            <a:r>
              <a:rPr lang="en-US" sz="1600" b="1" dirty="0">
                <a:solidFill>
                  <a:schemeClr val="tx1"/>
                </a:solidFill>
              </a:rPr>
              <a:t>Features of gastritis are nonspecific. Common feature</a:t>
            </a:r>
          </a:p>
          <a:p>
            <a:pPr marL="0" indent="0" algn="l" rtl="0">
              <a:buNone/>
            </a:pPr>
            <a:r>
              <a:rPr lang="en-US" sz="1600" b="1" dirty="0">
                <a:solidFill>
                  <a:schemeClr val="tx1"/>
                </a:solidFill>
              </a:rPr>
              <a:t>is abdominal upset or pain felt as a diffused burning</a:t>
            </a:r>
          </a:p>
          <a:p>
            <a:pPr marL="0" indent="0" algn="l" rtl="0">
              <a:buNone/>
            </a:pPr>
            <a:r>
              <a:rPr lang="en-US" sz="1600" b="1" dirty="0">
                <a:solidFill>
                  <a:schemeClr val="tx1"/>
                </a:solidFill>
              </a:rPr>
              <a:t>sensation. It is often referred to epigastric pain. Other</a:t>
            </a:r>
          </a:p>
          <a:p>
            <a:pPr marL="0" indent="0" algn="l" rtl="0">
              <a:buNone/>
            </a:pPr>
            <a:r>
              <a:rPr lang="en-US" sz="1600" b="1" dirty="0">
                <a:solidFill>
                  <a:schemeClr val="tx1"/>
                </a:solidFill>
              </a:rPr>
              <a:t>features are:</a:t>
            </a:r>
          </a:p>
          <a:p>
            <a:pPr marL="0" indent="0" algn="l" rtl="0">
              <a:buNone/>
            </a:pPr>
            <a:r>
              <a:rPr lang="en-US" sz="1600" b="1" dirty="0" err="1">
                <a:solidFill>
                  <a:schemeClr val="tx1"/>
                </a:solidFill>
              </a:rPr>
              <a:t>i</a:t>
            </a:r>
            <a:r>
              <a:rPr lang="en-US" sz="1600" b="1" dirty="0">
                <a:solidFill>
                  <a:schemeClr val="tx1"/>
                </a:solidFill>
              </a:rPr>
              <a:t>. Nausea</a:t>
            </a:r>
          </a:p>
          <a:p>
            <a:pPr marL="0" indent="0" algn="l" rtl="0">
              <a:buNone/>
            </a:pPr>
            <a:r>
              <a:rPr lang="en-US" sz="1600" b="1" dirty="0">
                <a:solidFill>
                  <a:schemeClr val="tx1"/>
                </a:solidFill>
              </a:rPr>
              <a:t>ii. Vomiting</a:t>
            </a:r>
          </a:p>
          <a:p>
            <a:pPr marL="0" indent="0" algn="l" rtl="0">
              <a:buNone/>
            </a:pPr>
            <a:r>
              <a:rPr lang="en-US" sz="1600" b="1" dirty="0">
                <a:solidFill>
                  <a:schemeClr val="tx1"/>
                </a:solidFill>
              </a:rPr>
              <a:t>iii. Anorexia (loss of appetite)</a:t>
            </a:r>
          </a:p>
          <a:p>
            <a:pPr marL="0" indent="0" algn="l" rtl="0">
              <a:buNone/>
            </a:pPr>
            <a:r>
              <a:rPr lang="en-US" sz="1600" b="1" dirty="0">
                <a:solidFill>
                  <a:schemeClr val="tx1"/>
                </a:solidFill>
              </a:rPr>
              <a:t>iv. Indigestion</a:t>
            </a:r>
          </a:p>
          <a:p>
            <a:pPr marL="0" indent="0" algn="l" rtl="0">
              <a:buNone/>
            </a:pPr>
            <a:r>
              <a:rPr lang="en-US" sz="1600" b="1" dirty="0">
                <a:solidFill>
                  <a:schemeClr val="tx1"/>
                </a:solidFill>
              </a:rPr>
              <a:t>v. Discomfort or feeling of fullness in the</a:t>
            </a:r>
          </a:p>
          <a:p>
            <a:pPr marL="0" indent="0" algn="l" rtl="0">
              <a:buNone/>
            </a:pPr>
            <a:r>
              <a:rPr lang="en-US" sz="1600" b="1" dirty="0">
                <a:solidFill>
                  <a:schemeClr val="tx1"/>
                </a:solidFill>
              </a:rPr>
              <a:t>epigastric region</a:t>
            </a:r>
          </a:p>
          <a:p>
            <a:pPr marL="0" indent="0" algn="l" rtl="0">
              <a:buNone/>
            </a:pPr>
            <a:r>
              <a:rPr lang="en-US" sz="1600" b="1" dirty="0">
                <a:solidFill>
                  <a:schemeClr val="tx1"/>
                </a:solidFill>
              </a:rPr>
              <a:t>vi. Belching (process to relieve swallowed air</a:t>
            </a:r>
          </a:p>
          <a:p>
            <a:pPr marL="0" indent="0" algn="l" rtl="0">
              <a:buNone/>
            </a:pPr>
            <a:r>
              <a:rPr lang="en-US" sz="1600" b="1" dirty="0">
                <a:solidFill>
                  <a:schemeClr val="tx1"/>
                </a:solidFill>
              </a:rPr>
              <a:t>that is accumulated in stomach).</a:t>
            </a:r>
            <a:endParaRPr lang="ar-IQ" sz="1600" b="1" dirty="0">
              <a:solidFill>
                <a:schemeClr val="tx1"/>
              </a:solidFill>
            </a:endParaRPr>
          </a:p>
          <a:p>
            <a:pPr marL="0" indent="0" algn="l" rtl="0">
              <a:buNone/>
            </a:pPr>
            <a:endParaRPr lang="en-US" sz="1200" dirty="0">
              <a:solidFill>
                <a:schemeClr val="tx1"/>
              </a:solidFill>
            </a:endParaRPr>
          </a:p>
          <a:p>
            <a:pPr marL="0" indent="0" algn="l">
              <a:buNone/>
            </a:pPr>
            <a:r>
              <a:rPr lang="en-US" sz="1800" b="1" i="0" u="none" strike="noStrike" baseline="0" dirty="0">
                <a:solidFill>
                  <a:srgbClr val="660000"/>
                </a:solidFill>
                <a:latin typeface="Arial" panose="020B0604020202020204" pitchFamily="34" charset="0"/>
              </a:rPr>
              <a:t>PEPTIC ULCER</a:t>
            </a:r>
          </a:p>
          <a:p>
            <a:pPr marL="0" indent="0" algn="l">
              <a:buNone/>
            </a:pPr>
            <a:r>
              <a:rPr lang="en-US" sz="1800" b="0" i="0" u="none" strike="noStrike" baseline="0" dirty="0">
                <a:solidFill>
                  <a:srgbClr val="000000"/>
                </a:solidFill>
                <a:latin typeface="Arial" panose="020B0604020202020204" pitchFamily="34" charset="0"/>
              </a:rPr>
              <a:t>Ulcer means the erosion of the surface of any organ due</a:t>
            </a:r>
          </a:p>
          <a:p>
            <a:pPr marL="0" indent="0" algn="l">
              <a:buNone/>
            </a:pPr>
            <a:r>
              <a:rPr lang="en-US" sz="1800" b="0" i="0" u="none" strike="noStrike" baseline="0" dirty="0">
                <a:solidFill>
                  <a:srgbClr val="000000"/>
                </a:solidFill>
                <a:latin typeface="ArialMT"/>
              </a:rPr>
              <a:t>to shedding or sloughing of inflamed </a:t>
            </a:r>
            <a:r>
              <a:rPr lang="en-US" sz="1100" b="1" i="0" u="none" strike="noStrike" baseline="0" dirty="0">
                <a:solidFill>
                  <a:srgbClr val="000000"/>
                </a:solidFill>
                <a:latin typeface="Arial" panose="020B0604020202020204" pitchFamily="34" charset="0"/>
              </a:rPr>
              <a:t>necrotic tissue </a:t>
            </a:r>
            <a:r>
              <a:rPr lang="en-US" sz="1800" b="0" i="0" u="none" strike="noStrike" baseline="0" dirty="0">
                <a:solidFill>
                  <a:srgbClr val="000000"/>
                </a:solidFill>
                <a:latin typeface="Arial" panose="020B0604020202020204" pitchFamily="34" charset="0"/>
              </a:rPr>
              <a:t>that</a:t>
            </a:r>
          </a:p>
          <a:p>
            <a:pPr marL="0" indent="0" algn="l">
              <a:buNone/>
            </a:pPr>
            <a:r>
              <a:rPr lang="en-US" sz="1800" b="0" i="0" u="none" strike="noStrike" baseline="0" dirty="0">
                <a:solidFill>
                  <a:srgbClr val="000000"/>
                </a:solidFill>
                <a:latin typeface="Arial" panose="020B0604020202020204" pitchFamily="34" charset="0"/>
              </a:rPr>
              <a:t>lines the organ. Peptic ulcer means an ulcer in the wall</a:t>
            </a:r>
          </a:p>
          <a:p>
            <a:pPr marL="0" indent="0" algn="l">
              <a:buNone/>
            </a:pPr>
            <a:r>
              <a:rPr lang="en-US" sz="1800" b="0" i="0" u="none" strike="noStrike" baseline="0" dirty="0">
                <a:solidFill>
                  <a:srgbClr val="000000"/>
                </a:solidFill>
                <a:latin typeface="Arial" panose="020B0604020202020204" pitchFamily="34" charset="0"/>
              </a:rPr>
              <a:t>of stomach or duodenum, caused by digestive action</a:t>
            </a:r>
          </a:p>
          <a:p>
            <a:pPr marL="0" indent="0" algn="l">
              <a:buNone/>
            </a:pPr>
            <a:r>
              <a:rPr lang="en-US" sz="1800" b="0" i="0" u="none" strike="noStrike" baseline="0" dirty="0">
                <a:solidFill>
                  <a:srgbClr val="000000"/>
                </a:solidFill>
                <a:latin typeface="Arial" panose="020B0604020202020204" pitchFamily="34" charset="0"/>
              </a:rPr>
              <a:t>of gastric juice. If peptic ulcer is found in stomach, it</a:t>
            </a:r>
          </a:p>
          <a:p>
            <a:pPr marL="0" indent="0" algn="l">
              <a:buNone/>
            </a:pPr>
            <a:r>
              <a:rPr lang="en-US" sz="1800" b="0" i="0" u="none" strike="noStrike" baseline="0" dirty="0">
                <a:solidFill>
                  <a:srgbClr val="000000"/>
                </a:solidFill>
                <a:latin typeface="Arial" panose="020B0604020202020204" pitchFamily="34" charset="0"/>
              </a:rPr>
              <a:t>is called </a:t>
            </a:r>
            <a:r>
              <a:rPr lang="en-US" sz="1100" b="1" i="0" u="none" strike="noStrike" baseline="0" dirty="0">
                <a:solidFill>
                  <a:srgbClr val="000000"/>
                </a:solidFill>
                <a:latin typeface="Arial" panose="020B0604020202020204" pitchFamily="34" charset="0"/>
              </a:rPr>
              <a:t>gastric ulcer </a:t>
            </a:r>
            <a:r>
              <a:rPr lang="en-US" sz="1800" b="0" i="0" u="none" strike="noStrike" baseline="0" dirty="0">
                <a:solidFill>
                  <a:srgbClr val="000000"/>
                </a:solidFill>
                <a:latin typeface="Arial" panose="020B0604020202020204" pitchFamily="34" charset="0"/>
              </a:rPr>
              <a:t>and if found in duodenum, it is</a:t>
            </a:r>
          </a:p>
          <a:p>
            <a:pPr marL="0" indent="0" algn="l">
              <a:buNone/>
            </a:pPr>
            <a:r>
              <a:rPr lang="en-US" sz="1800" b="0" i="0" u="none" strike="noStrike" baseline="0" dirty="0">
                <a:solidFill>
                  <a:srgbClr val="000000"/>
                </a:solidFill>
                <a:latin typeface="Arial" panose="020B0604020202020204" pitchFamily="34" charset="0"/>
              </a:rPr>
              <a:t>called </a:t>
            </a:r>
            <a:r>
              <a:rPr lang="en-US" sz="1100" b="1" i="0" u="none" strike="noStrike" baseline="0" dirty="0">
                <a:solidFill>
                  <a:srgbClr val="000000"/>
                </a:solidFill>
                <a:latin typeface="Arial" panose="020B0604020202020204" pitchFamily="34" charset="0"/>
              </a:rPr>
              <a:t>duodenal ulcer.</a:t>
            </a:r>
          </a:p>
        </p:txBody>
      </p:sp>
    </p:spTree>
    <p:extLst>
      <p:ext uri="{BB962C8B-B14F-4D97-AF65-F5344CB8AC3E}">
        <p14:creationId xmlns:p14="http://schemas.microsoft.com/office/powerpoint/2010/main" val="790392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337B8F-0A00-48E4-6B14-81CB899FCFD5}"/>
              </a:ext>
            </a:extLst>
          </p:cNvPr>
          <p:cNvSpPr>
            <a:spLocks noGrp="1"/>
          </p:cNvSpPr>
          <p:nvPr>
            <p:ph idx="1"/>
          </p:nvPr>
        </p:nvSpPr>
        <p:spPr>
          <a:xfrm>
            <a:off x="457200" y="260648"/>
            <a:ext cx="8363272" cy="5865515"/>
          </a:xfrm>
        </p:spPr>
        <p:txBody>
          <a:bodyPr>
            <a:normAutofit fontScale="92500" lnSpcReduction="20000"/>
          </a:bodyPr>
          <a:lstStyle/>
          <a:p>
            <a:pPr marL="0" indent="0" algn="l">
              <a:buNone/>
            </a:pPr>
            <a:r>
              <a:rPr lang="en-US" sz="1400" b="1" i="1" u="none" strike="noStrike" baseline="0" dirty="0">
                <a:solidFill>
                  <a:srgbClr val="0080FF"/>
                </a:solidFill>
                <a:latin typeface="Arial" panose="020B0604020202020204" pitchFamily="34" charset="0"/>
              </a:rPr>
              <a:t>Causes</a:t>
            </a:r>
          </a:p>
          <a:p>
            <a:pPr marL="0" indent="0" algn="l">
              <a:buNone/>
            </a:pPr>
            <a:r>
              <a:rPr lang="en-US" sz="1400" b="0" i="0" u="none" strike="noStrike" baseline="0" dirty="0" err="1">
                <a:solidFill>
                  <a:srgbClr val="000000"/>
                </a:solidFill>
                <a:latin typeface="Arial" panose="020B0604020202020204" pitchFamily="34" charset="0"/>
              </a:rPr>
              <a:t>i</a:t>
            </a:r>
            <a:r>
              <a:rPr lang="en-US" sz="1400" b="0" i="0" u="none" strike="noStrike" baseline="0" dirty="0">
                <a:solidFill>
                  <a:srgbClr val="000000"/>
                </a:solidFill>
                <a:latin typeface="Arial" panose="020B0604020202020204" pitchFamily="34" charset="0"/>
              </a:rPr>
              <a:t>. Increased peptic activity due to excessive</a:t>
            </a:r>
          </a:p>
          <a:p>
            <a:pPr marL="0" indent="0" algn="l" rtl="0">
              <a:buNone/>
            </a:pPr>
            <a:r>
              <a:rPr lang="en-US" sz="1400" b="0" i="0" u="none" strike="noStrike" baseline="0" dirty="0">
                <a:solidFill>
                  <a:srgbClr val="000000"/>
                </a:solidFill>
                <a:latin typeface="Arial" panose="020B0604020202020204" pitchFamily="34" charset="0"/>
              </a:rPr>
              <a:t>secretion of pepsin in gastric juice</a:t>
            </a:r>
          </a:p>
          <a:p>
            <a:pPr marL="0" indent="0" algn="l">
              <a:buNone/>
            </a:pPr>
            <a:r>
              <a:rPr lang="en-US" sz="1400" b="0" i="0" u="none" strike="noStrike" baseline="0" dirty="0">
                <a:solidFill>
                  <a:srgbClr val="000000"/>
                </a:solidFill>
                <a:latin typeface="Arial" panose="020B0604020202020204" pitchFamily="34" charset="0"/>
              </a:rPr>
              <a:t>ii. Hyperacidity of gastric juice</a:t>
            </a:r>
          </a:p>
          <a:p>
            <a:pPr marL="0" indent="0" algn="l">
              <a:buNone/>
            </a:pPr>
            <a:r>
              <a:rPr lang="en-US" sz="1400" b="0" i="0" u="none" strike="noStrike" baseline="0" dirty="0">
                <a:solidFill>
                  <a:srgbClr val="000000"/>
                </a:solidFill>
                <a:latin typeface="Arial" panose="020B0604020202020204" pitchFamily="34" charset="0"/>
              </a:rPr>
              <a:t>iii. Reduced alkalinity of duodenal content</a:t>
            </a:r>
          </a:p>
          <a:p>
            <a:pPr marL="0" indent="0" algn="l">
              <a:buNone/>
            </a:pPr>
            <a:r>
              <a:rPr lang="en-US" sz="1400" b="0" i="0" u="none" strike="noStrike" baseline="0" dirty="0">
                <a:solidFill>
                  <a:srgbClr val="000000"/>
                </a:solidFill>
                <a:latin typeface="Arial" panose="020B0604020202020204" pitchFamily="34" charset="0"/>
              </a:rPr>
              <a:t>iv. Decreased mucin content in gastric juice or</a:t>
            </a:r>
          </a:p>
          <a:p>
            <a:pPr marL="0" indent="0" algn="l">
              <a:buNone/>
            </a:pPr>
            <a:r>
              <a:rPr lang="en-US" sz="1400" b="0" i="0" u="none" strike="noStrike" baseline="0" dirty="0">
                <a:solidFill>
                  <a:srgbClr val="000000"/>
                </a:solidFill>
                <a:latin typeface="Arial" panose="020B0604020202020204" pitchFamily="34" charset="0"/>
              </a:rPr>
              <a:t>decreased protective activity in stomach or</a:t>
            </a:r>
          </a:p>
          <a:p>
            <a:pPr marL="0" indent="0" algn="l">
              <a:buNone/>
            </a:pPr>
            <a:r>
              <a:rPr lang="en-US" sz="1400" b="0" i="0" u="none" strike="noStrike" baseline="0" dirty="0">
                <a:solidFill>
                  <a:srgbClr val="000000"/>
                </a:solidFill>
                <a:latin typeface="Arial" panose="020B0604020202020204" pitchFamily="34" charset="0"/>
              </a:rPr>
              <a:t>duodenum</a:t>
            </a:r>
          </a:p>
          <a:p>
            <a:pPr marL="0" indent="0" algn="l">
              <a:buNone/>
            </a:pPr>
            <a:r>
              <a:rPr lang="en-US" sz="1400" b="0" i="0" u="none" strike="noStrike" baseline="0" dirty="0">
                <a:solidFill>
                  <a:srgbClr val="000000"/>
                </a:solidFill>
                <a:latin typeface="Arial" panose="020B0604020202020204" pitchFamily="34" charset="0"/>
              </a:rPr>
              <a:t>v. Constant physical or emotional stress</a:t>
            </a:r>
          </a:p>
          <a:p>
            <a:pPr marL="0" indent="0" algn="l">
              <a:buNone/>
            </a:pPr>
            <a:r>
              <a:rPr lang="en-US" sz="1400" b="0" i="0" u="none" strike="noStrike" baseline="0" dirty="0">
                <a:solidFill>
                  <a:srgbClr val="000000"/>
                </a:solidFill>
                <a:latin typeface="Arial" panose="020B0604020202020204" pitchFamily="34" charset="0"/>
              </a:rPr>
              <a:t>vi. Food with excess spices or smoking (classical</a:t>
            </a:r>
          </a:p>
          <a:p>
            <a:pPr marL="0" indent="0" algn="l">
              <a:buNone/>
            </a:pPr>
            <a:r>
              <a:rPr lang="en-US" sz="1400" b="0" i="0" u="none" strike="noStrike" baseline="0" dirty="0">
                <a:solidFill>
                  <a:srgbClr val="000000"/>
                </a:solidFill>
                <a:latin typeface="Arial" panose="020B0604020202020204" pitchFamily="34" charset="0"/>
              </a:rPr>
              <a:t>causes of ulcers)</a:t>
            </a:r>
          </a:p>
          <a:p>
            <a:pPr marL="0" indent="0" algn="l">
              <a:buNone/>
            </a:pPr>
            <a:r>
              <a:rPr lang="en-US" sz="1400" b="0" i="0" u="none" strike="noStrike" baseline="0" dirty="0">
                <a:solidFill>
                  <a:srgbClr val="000000"/>
                </a:solidFill>
                <a:latin typeface="Arial" panose="020B0604020202020204" pitchFamily="34" charset="0"/>
              </a:rPr>
              <a:t>vii. </a:t>
            </a:r>
            <a:r>
              <a:rPr lang="en-US" sz="1400" b="0" i="0" u="none" strike="noStrike" baseline="0" dirty="0" err="1">
                <a:solidFill>
                  <a:srgbClr val="000000"/>
                </a:solidFill>
                <a:latin typeface="Arial" panose="020B0604020202020204" pitchFamily="34" charset="0"/>
              </a:rPr>
              <a:t>Longterm</a:t>
            </a:r>
            <a:endParaRPr lang="en-US" sz="1400" b="0" i="0" u="none" strike="noStrike" baseline="0" dirty="0">
              <a:solidFill>
                <a:srgbClr val="000000"/>
              </a:solidFill>
              <a:latin typeface="Arial" panose="020B0604020202020204" pitchFamily="34" charset="0"/>
            </a:endParaRPr>
          </a:p>
          <a:p>
            <a:pPr marL="0" indent="0" algn="l">
              <a:buNone/>
            </a:pPr>
            <a:r>
              <a:rPr lang="en-US" sz="1400" b="0" i="0" u="none" strike="noStrike" baseline="0" dirty="0">
                <a:solidFill>
                  <a:srgbClr val="000000"/>
                </a:solidFill>
                <a:latin typeface="Arial" panose="020B0604020202020204" pitchFamily="34" charset="0"/>
              </a:rPr>
              <a:t>use of NSAIDs (see above) such as</a:t>
            </a:r>
          </a:p>
          <a:p>
            <a:pPr marL="0" indent="0" algn="l">
              <a:buNone/>
            </a:pPr>
            <a:r>
              <a:rPr lang="en-US" sz="1400" b="0" i="0" u="none" strike="noStrike" baseline="0" dirty="0">
                <a:solidFill>
                  <a:srgbClr val="000000"/>
                </a:solidFill>
                <a:latin typeface="Arial" panose="020B0604020202020204" pitchFamily="34" charset="0"/>
              </a:rPr>
              <a:t>Aspirin, Ibuprofen and Naproxen</a:t>
            </a:r>
          </a:p>
          <a:p>
            <a:pPr marL="0" indent="0" algn="l">
              <a:buNone/>
            </a:pPr>
            <a:r>
              <a:rPr lang="en-US" sz="1400" b="0" i="0" u="none" strike="noStrike" baseline="0" dirty="0">
                <a:solidFill>
                  <a:srgbClr val="000000"/>
                </a:solidFill>
                <a:latin typeface="ArialMT"/>
              </a:rPr>
              <a:t>viii. Chronic inflammation due to </a:t>
            </a:r>
            <a:r>
              <a:rPr lang="en-US" sz="1400" b="0" i="1" u="none" strike="noStrike" baseline="0" dirty="0">
                <a:solidFill>
                  <a:srgbClr val="000000"/>
                </a:solidFill>
                <a:latin typeface="Arial" panose="020B0604020202020204" pitchFamily="34" charset="0"/>
              </a:rPr>
              <a:t>Helicobacter pylori</a:t>
            </a:r>
            <a:r>
              <a:rPr lang="en-US" sz="1400" b="0" i="0" u="none" strike="noStrike" baseline="0" dirty="0">
                <a:solidFill>
                  <a:srgbClr val="000000"/>
                </a:solidFill>
                <a:latin typeface="Arial" panose="020B0604020202020204" pitchFamily="34" charset="0"/>
              </a:rPr>
              <a:t>.</a:t>
            </a:r>
            <a:endParaRPr lang="ar-IQ" sz="1400" b="0" i="0" u="none" strike="noStrike" baseline="0" dirty="0">
              <a:solidFill>
                <a:srgbClr val="000000"/>
              </a:solidFill>
              <a:latin typeface="Arial" panose="020B0604020202020204" pitchFamily="34" charset="0"/>
            </a:endParaRPr>
          </a:p>
          <a:p>
            <a:pPr marL="0" indent="0" algn="l">
              <a:buNone/>
            </a:pPr>
            <a:r>
              <a:rPr lang="en-US" sz="1400" b="1" i="1" u="none" strike="noStrike" baseline="0" dirty="0">
                <a:solidFill>
                  <a:srgbClr val="0080FF"/>
                </a:solidFill>
                <a:latin typeface="Arial" panose="020B0604020202020204" pitchFamily="34" charset="0"/>
              </a:rPr>
              <a:t>Features</a:t>
            </a:r>
          </a:p>
          <a:p>
            <a:pPr marL="0" indent="0" algn="l">
              <a:buNone/>
            </a:pPr>
            <a:r>
              <a:rPr lang="en-US" sz="1400" b="0" i="0" u="none" strike="noStrike" baseline="0" dirty="0">
                <a:solidFill>
                  <a:srgbClr val="000000"/>
                </a:solidFill>
                <a:latin typeface="Arial" panose="020B0604020202020204" pitchFamily="34" charset="0"/>
              </a:rPr>
              <a:t>Most common feature of peptic ulcer is severe burning</a:t>
            </a:r>
          </a:p>
          <a:p>
            <a:pPr marL="0" indent="0" algn="l">
              <a:buNone/>
            </a:pPr>
            <a:r>
              <a:rPr lang="en-US" sz="1400" b="0" i="0" u="none" strike="noStrike" baseline="0" dirty="0">
                <a:solidFill>
                  <a:srgbClr val="000000"/>
                </a:solidFill>
                <a:latin typeface="Arial" panose="020B0604020202020204" pitchFamily="34" charset="0"/>
              </a:rPr>
              <a:t>pain in epigastric region. In gastric ulcer, pain occurs</a:t>
            </a:r>
          </a:p>
          <a:p>
            <a:pPr marL="0" indent="0" algn="l">
              <a:buNone/>
            </a:pPr>
            <a:r>
              <a:rPr lang="en-US" sz="1400" b="0" i="0" u="none" strike="noStrike" baseline="0" dirty="0">
                <a:solidFill>
                  <a:srgbClr val="000000"/>
                </a:solidFill>
                <a:latin typeface="Arial" panose="020B0604020202020204" pitchFamily="34" charset="0"/>
              </a:rPr>
              <a:t>while eating or drinking. In duodenal ulcer, pain is felt 1</a:t>
            </a:r>
          </a:p>
          <a:p>
            <a:pPr marL="0" indent="0" algn="l">
              <a:buNone/>
            </a:pPr>
            <a:r>
              <a:rPr lang="en-US" sz="1400" b="0" i="0" u="none" strike="noStrike" baseline="0" dirty="0">
                <a:solidFill>
                  <a:srgbClr val="000000"/>
                </a:solidFill>
                <a:latin typeface="Arial" panose="020B0604020202020204" pitchFamily="34" charset="0"/>
              </a:rPr>
              <a:t>or 2 hours after food intake and during night.</a:t>
            </a:r>
          </a:p>
          <a:p>
            <a:pPr marL="0" indent="0" algn="l">
              <a:buNone/>
            </a:pPr>
            <a:r>
              <a:rPr lang="en-US" sz="1400" b="0" i="0" u="none" strike="noStrike" baseline="0" dirty="0">
                <a:solidFill>
                  <a:srgbClr val="000000"/>
                </a:solidFill>
                <a:latin typeface="Arial" panose="020B0604020202020204" pitchFamily="34" charset="0"/>
              </a:rPr>
              <a:t>Other symptoms accompanying pain are:</a:t>
            </a:r>
          </a:p>
          <a:p>
            <a:pPr marL="0" indent="0" algn="l">
              <a:buNone/>
            </a:pPr>
            <a:r>
              <a:rPr lang="en-US" sz="1400" b="0" i="0" u="none" strike="noStrike" baseline="0" dirty="0" err="1">
                <a:solidFill>
                  <a:srgbClr val="000000"/>
                </a:solidFill>
                <a:latin typeface="Arial" panose="020B0604020202020204" pitchFamily="34" charset="0"/>
              </a:rPr>
              <a:t>i</a:t>
            </a:r>
            <a:r>
              <a:rPr lang="en-US" sz="1400" b="0" i="0" u="none" strike="noStrike" baseline="0" dirty="0">
                <a:solidFill>
                  <a:srgbClr val="000000"/>
                </a:solidFill>
                <a:latin typeface="Arial" panose="020B0604020202020204" pitchFamily="34" charset="0"/>
              </a:rPr>
              <a:t>. Nausea</a:t>
            </a:r>
          </a:p>
          <a:p>
            <a:pPr marL="0" indent="0" algn="l">
              <a:buNone/>
            </a:pPr>
            <a:r>
              <a:rPr lang="en-US" sz="1400" b="0" i="0" u="none" strike="noStrike" baseline="0" dirty="0">
                <a:solidFill>
                  <a:srgbClr val="000000"/>
                </a:solidFill>
                <a:latin typeface="Arial" panose="020B0604020202020204" pitchFamily="34" charset="0"/>
              </a:rPr>
              <a:t>ii. Vomiting</a:t>
            </a:r>
          </a:p>
          <a:p>
            <a:pPr marL="0" indent="0" algn="l">
              <a:buNone/>
            </a:pPr>
            <a:r>
              <a:rPr lang="en-US" sz="1400" b="0" i="0" u="none" strike="noStrike" baseline="0" dirty="0">
                <a:solidFill>
                  <a:srgbClr val="000000"/>
                </a:solidFill>
                <a:latin typeface="Arial" panose="020B0604020202020204" pitchFamily="34" charset="0"/>
              </a:rPr>
              <a:t>iii. </a:t>
            </a:r>
            <a:r>
              <a:rPr lang="en-US" sz="1200" b="1" i="0" u="none" strike="noStrike" baseline="0" dirty="0">
                <a:solidFill>
                  <a:srgbClr val="000000"/>
                </a:solidFill>
                <a:latin typeface="Arial" panose="020B0604020202020204" pitchFamily="34" charset="0"/>
              </a:rPr>
              <a:t>Hematemesis </a:t>
            </a:r>
            <a:r>
              <a:rPr lang="en-US" sz="1400" b="0" i="0" u="none" strike="noStrike" baseline="0" dirty="0">
                <a:solidFill>
                  <a:srgbClr val="000000"/>
                </a:solidFill>
                <a:latin typeface="Arial" panose="020B0604020202020204" pitchFamily="34" charset="0"/>
              </a:rPr>
              <a:t>(vomiting blood)</a:t>
            </a:r>
          </a:p>
          <a:p>
            <a:pPr marL="0" indent="0" algn="l">
              <a:buNone/>
            </a:pPr>
            <a:r>
              <a:rPr lang="en-US" sz="1400" b="0" i="0" u="none" strike="noStrike" baseline="0" dirty="0">
                <a:solidFill>
                  <a:srgbClr val="000000"/>
                </a:solidFill>
                <a:latin typeface="Arial" panose="020B0604020202020204" pitchFamily="34" charset="0"/>
              </a:rPr>
              <a:t>iv. </a:t>
            </a:r>
            <a:r>
              <a:rPr lang="en-US" sz="1200" b="1" i="0" u="none" strike="noStrike" baseline="0" dirty="0">
                <a:solidFill>
                  <a:srgbClr val="000000"/>
                </a:solidFill>
                <a:latin typeface="Arial" panose="020B0604020202020204" pitchFamily="34" charset="0"/>
              </a:rPr>
              <a:t>Heartburn </a:t>
            </a:r>
            <a:r>
              <a:rPr lang="en-US" sz="1400" b="0" i="0" u="none" strike="noStrike" baseline="0" dirty="0">
                <a:solidFill>
                  <a:srgbClr val="000000"/>
                </a:solidFill>
                <a:latin typeface="Arial" panose="020B0604020202020204" pitchFamily="34" charset="0"/>
              </a:rPr>
              <a:t>(burning pain in chest due to regurgitation</a:t>
            </a:r>
          </a:p>
          <a:p>
            <a:pPr marL="0" indent="0" algn="l">
              <a:buNone/>
            </a:pPr>
            <a:r>
              <a:rPr lang="en-US" sz="1400" b="0" i="0" u="none" strike="noStrike" baseline="0" dirty="0">
                <a:solidFill>
                  <a:srgbClr val="000000"/>
                </a:solidFill>
                <a:latin typeface="Arial" panose="020B0604020202020204" pitchFamily="34" charset="0"/>
              </a:rPr>
              <a:t>of acid from stomach into esophagus)</a:t>
            </a:r>
          </a:p>
          <a:p>
            <a:pPr marL="0" indent="0" algn="l">
              <a:buNone/>
            </a:pPr>
            <a:r>
              <a:rPr lang="en-US" sz="1400" b="0" i="0" u="none" strike="noStrike" baseline="0" dirty="0">
                <a:solidFill>
                  <a:srgbClr val="000000"/>
                </a:solidFill>
                <a:latin typeface="Arial" panose="020B0604020202020204" pitchFamily="34" charset="0"/>
              </a:rPr>
              <a:t>v. Anorexia (loss of appetite)</a:t>
            </a:r>
          </a:p>
          <a:p>
            <a:pPr marL="0" indent="0" algn="l">
              <a:buNone/>
            </a:pPr>
            <a:r>
              <a:rPr lang="en-US" sz="1400" b="0" i="0" u="none" strike="noStrike" baseline="0" dirty="0">
                <a:solidFill>
                  <a:srgbClr val="000000"/>
                </a:solidFill>
                <a:latin typeface="Arial" panose="020B0604020202020204" pitchFamily="34" charset="0"/>
              </a:rPr>
              <a:t>vi. Loss of weight.</a:t>
            </a:r>
            <a:endParaRPr lang="en-US" sz="1400" dirty="0">
              <a:solidFill>
                <a:schemeClr val="tx1"/>
              </a:solidFill>
            </a:endParaRPr>
          </a:p>
          <a:p>
            <a:pPr marL="0" indent="0" algn="l" rtl="0">
              <a:buNone/>
            </a:pPr>
            <a:endParaRPr lang="en-US" sz="1600" dirty="0"/>
          </a:p>
        </p:txBody>
      </p:sp>
    </p:spTree>
    <p:extLst>
      <p:ext uri="{BB962C8B-B14F-4D97-AF65-F5344CB8AC3E}">
        <p14:creationId xmlns:p14="http://schemas.microsoft.com/office/powerpoint/2010/main" val="1996670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Grp="1" noChangeArrowheads="1"/>
          </p:cNvSpPr>
          <p:nvPr>
            <p:ph type="title"/>
          </p:nvPr>
        </p:nvSpPr>
        <p:spPr>
          <a:xfrm>
            <a:off x="533400" y="228600"/>
            <a:ext cx="7772400" cy="641350"/>
          </a:xfrm>
          <a:noFill/>
          <a:ln/>
        </p:spPr>
        <p:txBody>
          <a:bodyPr anchor="t">
            <a:spAutoFit/>
          </a:bodyPr>
          <a:lstStyle/>
          <a:p>
            <a:r>
              <a:rPr lang="en-US" sz="3600"/>
              <a:t>Regions of the Small Intestine</a:t>
            </a:r>
          </a:p>
        </p:txBody>
      </p:sp>
      <p:pic>
        <p:nvPicPr>
          <p:cNvPr id="1116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124744"/>
            <a:ext cx="4970463" cy="5428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981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260648"/>
            <a:ext cx="8435280" cy="5865515"/>
          </a:xfrm>
        </p:spPr>
        <p:txBody>
          <a:bodyPr>
            <a:normAutofit/>
          </a:bodyPr>
          <a:lstStyle/>
          <a:p>
            <a:pPr marL="0" indent="0" algn="l" rtl="0">
              <a:buNone/>
            </a:pPr>
            <a:r>
              <a:rPr lang="en-US" sz="2400" b="1" dirty="0">
                <a:solidFill>
                  <a:srgbClr val="FF0000"/>
                </a:solidFill>
                <a:latin typeface="Times New Roman" pitchFamily="18" charset="0"/>
                <a:cs typeface="Times New Roman" pitchFamily="18" charset="0"/>
              </a:rPr>
              <a:t>Small intestine :</a:t>
            </a:r>
          </a:p>
          <a:p>
            <a:pPr marL="0" indent="0" algn="l" rtl="0">
              <a:buNone/>
            </a:pPr>
            <a:r>
              <a:rPr lang="en-US" sz="2000" dirty="0">
                <a:latin typeface="Times New Roman" pitchFamily="18" charset="0"/>
                <a:cs typeface="Times New Roman" pitchFamily="18" charset="0"/>
              </a:rPr>
              <a:t>The small intestine is a convoluted tube that extends from the pylorus to</a:t>
            </a:r>
          </a:p>
          <a:p>
            <a:pPr marL="0" indent="0" algn="l" rtl="0">
              <a:buNone/>
            </a:pPr>
            <a:r>
              <a:rPr lang="en-US" sz="2000" dirty="0">
                <a:latin typeface="Times New Roman" pitchFamily="18" charset="0"/>
                <a:cs typeface="Times New Roman" pitchFamily="18" charset="0"/>
              </a:rPr>
              <a:t>the </a:t>
            </a:r>
            <a:r>
              <a:rPr lang="en-US" sz="2000" dirty="0" err="1">
                <a:latin typeface="Times New Roman" pitchFamily="18" charset="0"/>
                <a:cs typeface="Times New Roman" pitchFamily="18" charset="0"/>
              </a:rPr>
              <a:t>ileo-caecal</a:t>
            </a:r>
            <a:r>
              <a:rPr lang="en-US" sz="2000" dirty="0">
                <a:latin typeface="Times New Roman" pitchFamily="18" charset="0"/>
                <a:cs typeface="Times New Roman" pitchFamily="18" charset="0"/>
              </a:rPr>
              <a:t> valve, where it joins with caecum, the first part of large</a:t>
            </a:r>
          </a:p>
          <a:p>
            <a:pPr marL="0" indent="0" algn="l" rtl="0">
              <a:buNone/>
            </a:pPr>
            <a:r>
              <a:rPr lang="en-US" sz="2000" dirty="0">
                <a:latin typeface="Times New Roman" pitchFamily="18" charset="0"/>
                <a:cs typeface="Times New Roman" pitchFamily="18" charset="0"/>
              </a:rPr>
              <a:t>intestine. It is about 6–7 m in length, and its diameter gradually</a:t>
            </a:r>
          </a:p>
          <a:p>
            <a:pPr marL="0" indent="0" algn="l" rtl="0">
              <a:buNone/>
            </a:pPr>
            <a:r>
              <a:rPr lang="en-US" sz="2000" dirty="0">
                <a:latin typeface="Times New Roman" pitchFamily="18" charset="0"/>
                <a:cs typeface="Times New Roman" pitchFamily="18" charset="0"/>
              </a:rPr>
              <a:t>diminishes from its commencement to its termination. It is divided into</a:t>
            </a:r>
          </a:p>
          <a:p>
            <a:pPr marL="0" indent="0" algn="l" rtl="0">
              <a:buNone/>
            </a:pPr>
            <a:r>
              <a:rPr lang="en-US" sz="2000" dirty="0">
                <a:latin typeface="Times New Roman" pitchFamily="18" charset="0"/>
                <a:cs typeface="Times New Roman" pitchFamily="18" charset="0"/>
              </a:rPr>
              <a:t>three parts: the duodenum, the jejunum and the ileum.</a:t>
            </a:r>
          </a:p>
          <a:p>
            <a:pPr marL="0" indent="0" algn="l" rtl="0">
              <a:buNone/>
            </a:pPr>
            <a:r>
              <a:rPr lang="en-US" sz="2000" b="1" dirty="0">
                <a:solidFill>
                  <a:srgbClr val="FF0000"/>
                </a:solidFill>
                <a:latin typeface="Times New Roman" pitchFamily="18" charset="0"/>
                <a:cs typeface="Times New Roman" pitchFamily="18" charset="0"/>
              </a:rPr>
              <a:t>Duodenum</a:t>
            </a:r>
            <a:r>
              <a:rPr lang="en-US" sz="2000" dirty="0">
                <a:latin typeface="Times New Roman" pitchFamily="18" charset="0"/>
                <a:cs typeface="Times New Roman" pitchFamily="18" charset="0"/>
              </a:rPr>
              <a:t>.</a:t>
            </a:r>
          </a:p>
          <a:p>
            <a:pPr marL="0" indent="0" algn="l" rtl="0">
              <a:buNone/>
            </a:pPr>
            <a:r>
              <a:rPr lang="en-US" sz="2000" dirty="0">
                <a:latin typeface="Times New Roman" pitchFamily="18" charset="0"/>
                <a:cs typeface="Times New Roman" pitchFamily="18" charset="0"/>
              </a:rPr>
              <a:t>The first and shortest part (25 cm long) of the small intestine is also the</a:t>
            </a:r>
          </a:p>
          <a:p>
            <a:pPr marL="0" indent="0" algn="l" rtl="0">
              <a:buNone/>
            </a:pPr>
            <a:r>
              <a:rPr lang="en-US" sz="2000" dirty="0">
                <a:latin typeface="Times New Roman" pitchFamily="18" charset="0"/>
                <a:cs typeface="Times New Roman" pitchFamily="18" charset="0"/>
              </a:rPr>
              <a:t>widest and most fixed part. It is C shaped, and for descriptive purposes is</a:t>
            </a:r>
          </a:p>
          <a:p>
            <a:pPr marL="0" indent="0" algn="l" rtl="0">
              <a:buNone/>
            </a:pPr>
            <a:r>
              <a:rPr lang="en-US" sz="2000" dirty="0">
                <a:latin typeface="Times New Roman" pitchFamily="18" charset="0"/>
                <a:cs typeface="Times New Roman" pitchFamily="18" charset="0"/>
              </a:rPr>
              <a:t>divided into four parts: superior (1st) part, descending (2nd) part,</a:t>
            </a:r>
          </a:p>
          <a:p>
            <a:pPr marL="0" indent="0" algn="l" rtl="0">
              <a:buNone/>
            </a:pPr>
            <a:r>
              <a:rPr lang="en-US" sz="2000" dirty="0">
                <a:latin typeface="Times New Roman" pitchFamily="18" charset="0"/>
                <a:cs typeface="Times New Roman" pitchFamily="18" charset="0"/>
              </a:rPr>
              <a:t>horizontal (3rd) part and ascending (4th part). Superior part of</a:t>
            </a:r>
          </a:p>
          <a:p>
            <a:pPr marL="0" indent="0" algn="l" rtl="0">
              <a:buNone/>
            </a:pPr>
            <a:r>
              <a:rPr lang="en-US" sz="2000" dirty="0">
                <a:latin typeface="Times New Roman" pitchFamily="18" charset="0"/>
                <a:cs typeface="Times New Roman" pitchFamily="18" charset="0"/>
              </a:rPr>
              <a:t>duodenum is also called duodenal cap or bulb. It is the region which is</a:t>
            </a:r>
          </a:p>
          <a:p>
            <a:pPr marL="0" indent="0" algn="l" rtl="0">
              <a:buNone/>
            </a:pPr>
            <a:r>
              <a:rPr lang="en-US" sz="2000" dirty="0">
                <a:latin typeface="Times New Roman" pitchFamily="18" charset="0"/>
                <a:cs typeface="Times New Roman" pitchFamily="18" charset="0"/>
              </a:rPr>
              <a:t>struck by acidic gastric contents when they pass through pylorus and is a</a:t>
            </a:r>
          </a:p>
          <a:p>
            <a:pPr marL="0" indent="0" algn="l" rtl="0">
              <a:buNone/>
            </a:pPr>
            <a:r>
              <a:rPr lang="en-US" sz="2000" dirty="0">
                <a:latin typeface="Times New Roman" pitchFamily="18" charset="0"/>
                <a:cs typeface="Times New Roman" pitchFamily="18" charset="0"/>
              </a:rPr>
              <a:t>common site for the peptic ulcer. The bile and pancreatic ducts open by a</a:t>
            </a:r>
          </a:p>
          <a:p>
            <a:pPr marL="0" indent="0" algn="l" rtl="0">
              <a:buNone/>
            </a:pPr>
            <a:r>
              <a:rPr lang="en-US" sz="2000" dirty="0">
                <a:latin typeface="Times New Roman" pitchFamily="18" charset="0"/>
                <a:cs typeface="Times New Roman" pitchFamily="18" charset="0"/>
              </a:rPr>
              <a:t>common </a:t>
            </a:r>
            <a:r>
              <a:rPr lang="en-US" sz="2000" dirty="0" err="1">
                <a:latin typeface="Times New Roman" pitchFamily="18" charset="0"/>
                <a:cs typeface="Times New Roman" pitchFamily="18" charset="0"/>
              </a:rPr>
              <a:t>hepatopancreatic</a:t>
            </a:r>
            <a:r>
              <a:rPr lang="en-US" sz="2000" dirty="0">
                <a:latin typeface="Times New Roman" pitchFamily="18" charset="0"/>
                <a:cs typeface="Times New Roman" pitchFamily="18" charset="0"/>
              </a:rPr>
              <a:t> ampulla of </a:t>
            </a:r>
            <a:r>
              <a:rPr lang="en-US" sz="2000" dirty="0" err="1">
                <a:latin typeface="Times New Roman" pitchFamily="18" charset="0"/>
                <a:cs typeface="Times New Roman" pitchFamily="18" charset="0"/>
              </a:rPr>
              <a:t>Vater</a:t>
            </a:r>
            <a:r>
              <a:rPr lang="en-US" sz="2000" dirty="0">
                <a:latin typeface="Times New Roman" pitchFamily="18" charset="0"/>
                <a:cs typeface="Times New Roman" pitchFamily="18" charset="0"/>
              </a:rPr>
              <a:t> on the posteromedial wall of</a:t>
            </a:r>
          </a:p>
          <a:p>
            <a:pPr marL="0" indent="0" algn="l" rtl="0">
              <a:buNone/>
            </a:pPr>
            <a:endParaRPr lang="en-US" sz="2000" dirty="0">
              <a:latin typeface="Times New Roman" pitchFamily="18" charset="0"/>
              <a:cs typeface="Times New Roman" pitchFamily="18" charset="0"/>
            </a:endParaRPr>
          </a:p>
          <a:p>
            <a:pPr marL="0" indent="0" algn="l" rtl="0">
              <a:buNone/>
            </a:pPr>
            <a:endParaRPr lang="en-US" sz="2000" dirty="0">
              <a:latin typeface="Times New Roman" pitchFamily="18" charset="0"/>
              <a:cs typeface="Times New Roman" pitchFamily="18" charset="0"/>
            </a:endParaRPr>
          </a:p>
          <a:p>
            <a:pPr marL="0" indent="0" algn="l" rtl="0">
              <a:buNone/>
            </a:pPr>
            <a:endParaRPr lang="ar-IQ" sz="2000" dirty="0">
              <a:latin typeface="Times New Roman" pitchFamily="18" charset="0"/>
              <a:cs typeface="Times New Roman" pitchFamily="18" charset="0"/>
            </a:endParaRPr>
          </a:p>
        </p:txBody>
      </p:sp>
    </p:spTree>
    <p:extLst>
      <p:ext uri="{BB962C8B-B14F-4D97-AF65-F5344CB8AC3E}">
        <p14:creationId xmlns:p14="http://schemas.microsoft.com/office/powerpoint/2010/main" val="2311634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260648"/>
            <a:ext cx="8507288" cy="5865515"/>
          </a:xfrm>
        </p:spPr>
        <p:txBody>
          <a:bodyPr>
            <a:normAutofit/>
          </a:bodyPr>
          <a:lstStyle/>
          <a:p>
            <a:pPr marL="0" indent="0" algn="l" rtl="0">
              <a:buNone/>
            </a:pPr>
            <a:r>
              <a:rPr lang="en-US" sz="2000" dirty="0">
                <a:latin typeface="Times New Roman" pitchFamily="18" charset="0"/>
                <a:cs typeface="Times New Roman" pitchFamily="18" charset="0"/>
              </a:rPr>
              <a:t>descending (2nd) part of duodenum. Ligament of </a:t>
            </a:r>
            <a:r>
              <a:rPr lang="en-US" sz="2000" dirty="0" err="1">
                <a:latin typeface="Times New Roman" pitchFamily="18" charset="0"/>
                <a:cs typeface="Times New Roman" pitchFamily="18" charset="0"/>
              </a:rPr>
              <a:t>Treitz</a:t>
            </a:r>
            <a:r>
              <a:rPr lang="en-US" sz="2000" dirty="0">
                <a:latin typeface="Times New Roman" pitchFamily="18" charset="0"/>
                <a:cs typeface="Times New Roman" pitchFamily="18" charset="0"/>
              </a:rPr>
              <a:t> demarcates the</a:t>
            </a:r>
          </a:p>
          <a:p>
            <a:pPr marL="0" indent="0" algn="l" rtl="0">
              <a:buNone/>
            </a:pPr>
            <a:r>
              <a:rPr lang="en-US" sz="2000" dirty="0">
                <a:latin typeface="Times New Roman" pitchFamily="18" charset="0"/>
                <a:cs typeface="Times New Roman" pitchFamily="18" charset="0"/>
              </a:rPr>
              <a:t>continuation of duodenum with jejunum.</a:t>
            </a:r>
          </a:p>
          <a:p>
            <a:pPr marL="0" indent="0" algn="l" rtl="0">
              <a:buNone/>
            </a:pPr>
            <a:r>
              <a:rPr lang="en-US" sz="2000" b="1" dirty="0">
                <a:solidFill>
                  <a:srgbClr val="FF0000"/>
                </a:solidFill>
                <a:latin typeface="Times New Roman" pitchFamily="18" charset="0"/>
                <a:cs typeface="Times New Roman" pitchFamily="18" charset="0"/>
              </a:rPr>
              <a:t>Jejunum and ileum.</a:t>
            </a:r>
          </a:p>
          <a:p>
            <a:pPr marL="0" indent="0" algn="l" rtl="0">
              <a:buNone/>
            </a:pPr>
            <a:r>
              <a:rPr lang="en-US" sz="2000" dirty="0">
                <a:latin typeface="Times New Roman" pitchFamily="18" charset="0"/>
                <a:cs typeface="Times New Roman" pitchFamily="18" charset="0"/>
              </a:rPr>
              <a:t>Jejunum and ileum form respectively, the proximal 2/5th and distal 3/5th</a:t>
            </a:r>
          </a:p>
          <a:p>
            <a:pPr marL="0" indent="0" algn="l" rtl="0">
              <a:buNone/>
            </a:pPr>
            <a:r>
              <a:rPr lang="en-US" sz="2000" dirty="0">
                <a:latin typeface="Times New Roman" pitchFamily="18" charset="0"/>
                <a:cs typeface="Times New Roman" pitchFamily="18" charset="0"/>
              </a:rPr>
              <a:t>of the remaining part of small intestine. There is no sharp demarcation</a:t>
            </a:r>
          </a:p>
          <a:p>
            <a:pPr marL="0" indent="0" algn="l" rtl="0">
              <a:buNone/>
            </a:pPr>
            <a:r>
              <a:rPr lang="en-US" sz="2000" dirty="0">
                <a:latin typeface="Times New Roman" pitchFamily="18" charset="0"/>
                <a:cs typeface="Times New Roman" pitchFamily="18" charset="0"/>
              </a:rPr>
              <a:t>between jejunum and ileum. The inner mucosal surfaces of jejunum and</a:t>
            </a:r>
          </a:p>
          <a:p>
            <a:pPr marL="0" indent="0" algn="l" rtl="0">
              <a:buNone/>
            </a:pPr>
            <a:r>
              <a:rPr lang="en-US" sz="2000" dirty="0">
                <a:latin typeface="Times New Roman" pitchFamily="18" charset="0"/>
                <a:cs typeface="Times New Roman" pitchFamily="18" charset="0"/>
              </a:rPr>
              <a:t>ileum, however, can be differentiated from each other.</a:t>
            </a:r>
          </a:p>
          <a:p>
            <a:pPr marL="0" indent="0" algn="l" rtl="0">
              <a:buNone/>
            </a:pPr>
            <a:r>
              <a:rPr lang="en-US" sz="2000" b="1" dirty="0">
                <a:solidFill>
                  <a:srgbClr val="FF0000"/>
                </a:solidFill>
                <a:latin typeface="Times New Roman" pitchFamily="18" charset="0"/>
                <a:cs typeface="Times New Roman" pitchFamily="18" charset="0"/>
              </a:rPr>
              <a:t>Small intestinal secretions</a:t>
            </a:r>
          </a:p>
          <a:p>
            <a:pPr marL="0" indent="0" algn="l" rtl="0">
              <a:buNone/>
            </a:pPr>
            <a:r>
              <a:rPr lang="en-US" sz="2000" dirty="0">
                <a:latin typeface="Times New Roman" pitchFamily="18" charset="0"/>
                <a:cs typeface="Times New Roman" pitchFamily="18" charset="0"/>
              </a:rPr>
              <a:t>The intestinal juice, also called </a:t>
            </a:r>
            <a:r>
              <a:rPr lang="en-US" sz="2000" dirty="0" err="1">
                <a:latin typeface="Times New Roman" pitchFamily="18" charset="0"/>
                <a:cs typeface="Times New Roman" pitchFamily="18" charset="0"/>
              </a:rPr>
              <a:t>succus</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entericus</a:t>
            </a:r>
            <a:r>
              <a:rPr lang="en-US" sz="2000" dirty="0">
                <a:latin typeface="Times New Roman" pitchFamily="18" charset="0"/>
                <a:cs typeface="Times New Roman" pitchFamily="18" charset="0"/>
              </a:rPr>
              <a:t>, comprises the intestinal</a:t>
            </a:r>
          </a:p>
          <a:p>
            <a:pPr marL="0" indent="0" algn="l" rtl="0">
              <a:buNone/>
            </a:pPr>
            <a:r>
              <a:rPr lang="en-US" sz="2000" dirty="0">
                <a:latin typeface="Times New Roman" pitchFamily="18" charset="0"/>
                <a:cs typeface="Times New Roman" pitchFamily="18" charset="0"/>
              </a:rPr>
              <a:t>secretions which include:</a:t>
            </a:r>
          </a:p>
          <a:p>
            <a:pPr marL="0" indent="0" algn="l" rtl="0">
              <a:buNone/>
            </a:pPr>
            <a:r>
              <a:rPr lang="en-US" sz="2000" b="1" dirty="0">
                <a:latin typeface="Times New Roman" pitchFamily="18" charset="0"/>
                <a:cs typeface="Times New Roman" pitchFamily="18" charset="0"/>
              </a:rPr>
              <a:t>• Aqueous component (water and electrolytes),</a:t>
            </a:r>
          </a:p>
          <a:p>
            <a:pPr marL="0" indent="0" algn="l" rtl="0">
              <a:buNone/>
            </a:pPr>
            <a:r>
              <a:rPr lang="en-US" sz="2000" b="1" dirty="0">
                <a:latin typeface="Times New Roman" pitchFamily="18" charset="0"/>
                <a:cs typeface="Times New Roman" pitchFamily="18" charset="0"/>
              </a:rPr>
              <a:t>• Intestinal enzymes and</a:t>
            </a:r>
          </a:p>
          <a:p>
            <a:pPr marL="0" indent="0" algn="l" rtl="0">
              <a:buNone/>
            </a:pPr>
            <a:r>
              <a:rPr lang="en-US" sz="2000" b="1" dirty="0">
                <a:latin typeface="Times New Roman" pitchFamily="18" charset="0"/>
                <a:cs typeface="Times New Roman" pitchFamily="18" charset="0"/>
              </a:rPr>
              <a:t>• Mucus.</a:t>
            </a:r>
            <a:endParaRPr lang="ar-IQ"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1229796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7696200" y="6477000"/>
            <a:ext cx="121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cs typeface="Arial" pitchFamily="34" charset="0"/>
              </a:defRPr>
            </a:lvl1pPr>
            <a:lvl2pPr marL="742950" indent="-285750" eaLnBrk="0" hangingPunct="0">
              <a:defRPr sz="2400" b="1">
                <a:solidFill>
                  <a:schemeClr val="tx1"/>
                </a:solidFill>
                <a:latin typeface="Arial" pitchFamily="34" charset="0"/>
                <a:cs typeface="Arial" pitchFamily="34" charset="0"/>
              </a:defRPr>
            </a:lvl2pPr>
            <a:lvl3pPr marL="1143000" indent="-228600" eaLnBrk="0" hangingPunct="0">
              <a:defRPr sz="2400" b="1">
                <a:solidFill>
                  <a:schemeClr val="tx1"/>
                </a:solidFill>
                <a:latin typeface="Arial" pitchFamily="34" charset="0"/>
                <a:cs typeface="Arial" pitchFamily="34" charset="0"/>
              </a:defRPr>
            </a:lvl3pPr>
            <a:lvl4pPr marL="1600200" indent="-228600" eaLnBrk="0" hangingPunct="0">
              <a:defRPr sz="2400" b="1">
                <a:solidFill>
                  <a:schemeClr val="tx1"/>
                </a:solidFill>
                <a:latin typeface="Arial" pitchFamily="34" charset="0"/>
                <a:cs typeface="Arial" pitchFamily="34" charset="0"/>
              </a:defRPr>
            </a:lvl4pPr>
            <a:lvl5pPr marL="2057400" indent="-228600" eaLnBrk="0" hangingPunct="0">
              <a:defRPr sz="2400" b="1">
                <a:solidFill>
                  <a:schemeClr val="tx1"/>
                </a:solidFill>
                <a:latin typeface="Arial" pitchFamily="34" charset="0"/>
                <a:cs typeface="Arial" pitchFamily="34" charset="0"/>
              </a:defRPr>
            </a:lvl5pPr>
            <a:lvl6pPr marL="2514600" indent="-228600" algn="l" rtl="0" eaLnBrk="0" fontAlgn="base" hangingPunct="0">
              <a:spcBef>
                <a:spcPct val="50000"/>
              </a:spcBef>
              <a:spcAft>
                <a:spcPct val="0"/>
              </a:spcAft>
              <a:defRPr sz="2400" b="1">
                <a:solidFill>
                  <a:schemeClr val="tx1"/>
                </a:solidFill>
                <a:latin typeface="Arial" pitchFamily="34" charset="0"/>
                <a:cs typeface="Arial" pitchFamily="34" charset="0"/>
              </a:defRPr>
            </a:lvl6pPr>
            <a:lvl7pPr marL="2971800" indent="-228600" algn="l" rtl="0" eaLnBrk="0" fontAlgn="base" hangingPunct="0">
              <a:spcBef>
                <a:spcPct val="50000"/>
              </a:spcBef>
              <a:spcAft>
                <a:spcPct val="0"/>
              </a:spcAft>
              <a:defRPr sz="2400" b="1">
                <a:solidFill>
                  <a:schemeClr val="tx1"/>
                </a:solidFill>
                <a:latin typeface="Arial" pitchFamily="34" charset="0"/>
                <a:cs typeface="Arial" pitchFamily="34" charset="0"/>
              </a:defRPr>
            </a:lvl7pPr>
            <a:lvl8pPr marL="3429000" indent="-228600" algn="l" rtl="0" eaLnBrk="0" fontAlgn="base" hangingPunct="0">
              <a:spcBef>
                <a:spcPct val="50000"/>
              </a:spcBef>
              <a:spcAft>
                <a:spcPct val="0"/>
              </a:spcAft>
              <a:defRPr sz="2400" b="1">
                <a:solidFill>
                  <a:schemeClr val="tx1"/>
                </a:solidFill>
                <a:latin typeface="Arial" pitchFamily="34" charset="0"/>
                <a:cs typeface="Arial" pitchFamily="34" charset="0"/>
              </a:defRPr>
            </a:lvl8pPr>
            <a:lvl9pPr marL="3886200" indent="-228600" algn="l" rtl="0" eaLnBrk="0" fontAlgn="base" hangingPunct="0">
              <a:spcBef>
                <a:spcPct val="50000"/>
              </a:spcBef>
              <a:spcAft>
                <a:spcPct val="0"/>
              </a:spcAft>
              <a:defRPr sz="2400" b="1">
                <a:solidFill>
                  <a:schemeClr val="tx1"/>
                </a:solidFill>
                <a:latin typeface="Arial" pitchFamily="34" charset="0"/>
                <a:cs typeface="Arial" pitchFamily="34" charset="0"/>
              </a:defRPr>
            </a:lvl9pPr>
          </a:lstStyle>
          <a:p>
            <a:pPr algn="r">
              <a:spcBef>
                <a:spcPct val="0"/>
              </a:spcBef>
            </a:pPr>
            <a:r>
              <a:rPr lang="en-US" sz="1200" b="0">
                <a:latin typeface="Times New Roman" pitchFamily="18" charset="0"/>
              </a:rPr>
              <a:t>Figure 24.1</a:t>
            </a:r>
          </a:p>
        </p:txBody>
      </p:sp>
      <p:sp>
        <p:nvSpPr>
          <p:cNvPr id="43011" name="Rectangle 3"/>
          <p:cNvSpPr>
            <a:spLocks noChangeArrowheads="1"/>
          </p:cNvSpPr>
          <p:nvPr/>
        </p:nvSpPr>
        <p:spPr bwMode="auto">
          <a:xfrm>
            <a:off x="0" y="609600"/>
            <a:ext cx="91440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599044" name="Rectangle 4"/>
          <p:cNvSpPr>
            <a:spLocks noChangeArrowheads="1"/>
          </p:cNvSpPr>
          <p:nvPr/>
        </p:nvSpPr>
        <p:spPr bwMode="auto">
          <a:xfrm>
            <a:off x="0" y="1066800"/>
            <a:ext cx="9144000" cy="7620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pic>
        <p:nvPicPr>
          <p:cNvPr id="4301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11957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99044"/>
                                        </p:tgtEl>
                                        <p:attrNameLst>
                                          <p:attrName>style.visibility</p:attrName>
                                        </p:attrNameLst>
                                      </p:cBhvr>
                                      <p:to>
                                        <p:strVal val="visible"/>
                                      </p:to>
                                    </p:set>
                                    <p:anim calcmode="lin" valueType="num">
                                      <p:cBhvr>
                                        <p:cTn id="7" dur="500" fill="hold"/>
                                        <p:tgtEl>
                                          <p:spTgt spid="599044"/>
                                        </p:tgtEl>
                                        <p:attrNameLst>
                                          <p:attrName>ppt_w</p:attrName>
                                        </p:attrNameLst>
                                      </p:cBhvr>
                                      <p:tavLst>
                                        <p:tav tm="0">
                                          <p:val>
                                            <p:fltVal val="0"/>
                                          </p:val>
                                        </p:tav>
                                        <p:tav tm="100000">
                                          <p:val>
                                            <p:strVal val="#ppt_w"/>
                                          </p:val>
                                        </p:tav>
                                      </p:tavLst>
                                    </p:anim>
                                    <p:anim calcmode="lin" valueType="num">
                                      <p:cBhvr>
                                        <p:cTn id="8" dur="500" fill="hold"/>
                                        <p:tgtEl>
                                          <p:spTgt spid="59904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4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381000" y="304800"/>
            <a:ext cx="83820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20000"/>
              </a:spcBef>
              <a:buClr>
                <a:srgbClr val="339933"/>
              </a:buClr>
              <a:tabLst>
                <a:tab pos="2743200" algn="l"/>
              </a:tabLst>
            </a:pPr>
            <a:r>
              <a:rPr lang="en-US" sz="4100">
                <a:solidFill>
                  <a:srgbClr val="000099"/>
                </a:solidFill>
                <a:effectLst>
                  <a:outerShdw blurRad="38100" dist="38100" dir="2700000" algn="tl">
                    <a:srgbClr val="C0C0C0"/>
                  </a:outerShdw>
                </a:effectLst>
                <a:latin typeface="Arial" pitchFamily="34" charset="0"/>
              </a:rPr>
              <a:t>Chemical Digestion in the Small Intestine</a:t>
            </a:r>
          </a:p>
        </p:txBody>
      </p:sp>
      <p:sp>
        <p:nvSpPr>
          <p:cNvPr id="29701" name="Rectangle 5"/>
          <p:cNvSpPr>
            <a:spLocks noChangeArrowheads="1"/>
          </p:cNvSpPr>
          <p:nvPr/>
        </p:nvSpPr>
        <p:spPr bwMode="auto">
          <a:xfrm>
            <a:off x="0" y="0"/>
            <a:ext cx="152400" cy="1295400"/>
          </a:xfrm>
          <a:prstGeom prst="rect">
            <a:avLst/>
          </a:prstGeom>
          <a:solidFill>
            <a:srgbClr val="009999"/>
          </a:solidFill>
          <a:ln w="25400">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ar-IQ">
              <a:latin typeface="Times" pitchFamily="18" charset="0"/>
            </a:endParaRPr>
          </a:p>
        </p:txBody>
      </p:sp>
      <p:sp>
        <p:nvSpPr>
          <p:cNvPr id="29702" name="Line 6"/>
          <p:cNvSpPr>
            <a:spLocks noChangeShapeType="1"/>
          </p:cNvSpPr>
          <p:nvPr/>
        </p:nvSpPr>
        <p:spPr bwMode="auto">
          <a:xfrm>
            <a:off x="152400" y="228600"/>
            <a:ext cx="8915400" cy="0"/>
          </a:xfrm>
          <a:prstGeom prst="line">
            <a:avLst/>
          </a:prstGeom>
          <a:noFill/>
          <a:ln w="38100">
            <a:solidFill>
              <a:srgbClr val="00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29703" name="Text Box 7"/>
          <p:cNvSpPr txBox="1">
            <a:spLocks noChangeArrowheads="1"/>
          </p:cNvSpPr>
          <p:nvPr/>
        </p:nvSpPr>
        <p:spPr bwMode="auto">
          <a:xfrm>
            <a:off x="381000" y="2362200"/>
            <a:ext cx="8245475"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687388" indent="-230188">
              <a:defRPr sz="2400">
                <a:solidFill>
                  <a:schemeClr val="tx1"/>
                </a:solidFill>
                <a:latin typeface="Times New Roman" pitchFamily="18" charset="0"/>
              </a:defRPr>
            </a:lvl2pPr>
            <a:lvl3pPr marL="1030288" indent="-228600">
              <a:defRPr sz="2400">
                <a:solidFill>
                  <a:schemeClr val="tx1"/>
                </a:solidFill>
                <a:latin typeface="Times New Roman" pitchFamily="18" charset="0"/>
              </a:defRPr>
            </a:lvl3pPr>
            <a:lvl4pPr marL="1825625">
              <a:defRPr sz="2400">
                <a:solidFill>
                  <a:schemeClr val="tx1"/>
                </a:solidFill>
                <a:latin typeface="Times New Roman" pitchFamily="18" charset="0"/>
              </a:defRPr>
            </a:lvl4pPr>
            <a:lvl5pPr marL="1939925">
              <a:defRPr sz="2400">
                <a:solidFill>
                  <a:schemeClr val="tx1"/>
                </a:solidFill>
                <a:latin typeface="Times New Roman" pitchFamily="18" charset="0"/>
              </a:defRPr>
            </a:lvl5pPr>
            <a:lvl6pPr marL="2397125" algn="l" rtl="0" fontAlgn="base">
              <a:spcBef>
                <a:spcPct val="0"/>
              </a:spcBef>
              <a:spcAft>
                <a:spcPct val="0"/>
              </a:spcAft>
              <a:defRPr sz="2400">
                <a:solidFill>
                  <a:schemeClr val="tx1"/>
                </a:solidFill>
                <a:latin typeface="Times New Roman" pitchFamily="18" charset="0"/>
              </a:defRPr>
            </a:lvl6pPr>
            <a:lvl7pPr marL="2854325" algn="l" rtl="0" fontAlgn="base">
              <a:spcBef>
                <a:spcPct val="0"/>
              </a:spcBef>
              <a:spcAft>
                <a:spcPct val="0"/>
              </a:spcAft>
              <a:defRPr sz="2400">
                <a:solidFill>
                  <a:schemeClr val="tx1"/>
                </a:solidFill>
                <a:latin typeface="Times New Roman" pitchFamily="18" charset="0"/>
              </a:defRPr>
            </a:lvl7pPr>
            <a:lvl8pPr marL="3311525" algn="l" rtl="0" fontAlgn="base">
              <a:spcBef>
                <a:spcPct val="0"/>
              </a:spcBef>
              <a:spcAft>
                <a:spcPct val="0"/>
              </a:spcAft>
              <a:defRPr sz="2400">
                <a:solidFill>
                  <a:schemeClr val="tx1"/>
                </a:solidFill>
                <a:latin typeface="Times New Roman" pitchFamily="18" charset="0"/>
              </a:defRPr>
            </a:lvl8pPr>
            <a:lvl9pPr marL="3768725" algn="l" rtl="0" fontAlgn="base">
              <a:spcBef>
                <a:spcPct val="0"/>
              </a:spcBef>
              <a:spcAft>
                <a:spcPct val="0"/>
              </a:spcAft>
              <a:defRPr sz="2400">
                <a:solidFill>
                  <a:schemeClr val="tx1"/>
                </a:solidFill>
                <a:latin typeface="Times New Roman" pitchFamily="18" charset="0"/>
              </a:defRPr>
            </a:lvl9pPr>
          </a:lstStyle>
          <a:p>
            <a:pPr algn="l" rtl="0">
              <a:lnSpc>
                <a:spcPct val="90000"/>
              </a:lnSpc>
              <a:spcAft>
                <a:spcPct val="50000"/>
              </a:spcAft>
              <a:buClr>
                <a:srgbClr val="FF6600"/>
              </a:buClr>
              <a:buFont typeface="Symbol" pitchFamily="18" charset="2"/>
              <a:buChar char="·"/>
            </a:pPr>
            <a:r>
              <a:rPr lang="en-US" sz="3400" dirty="0">
                <a:latin typeface="Arial" pitchFamily="34" charset="0"/>
              </a:rPr>
              <a:t>Source of enzymes that are mixed with </a:t>
            </a:r>
            <a:r>
              <a:rPr lang="en-US" sz="3400" dirty="0" err="1">
                <a:latin typeface="Arial" pitchFamily="34" charset="0"/>
              </a:rPr>
              <a:t>chyme</a:t>
            </a:r>
            <a:endParaRPr lang="en-US" sz="3400" dirty="0">
              <a:latin typeface="Arial" pitchFamily="34" charset="0"/>
            </a:endParaRPr>
          </a:p>
          <a:p>
            <a:pPr lvl="1" algn="l" rtl="0">
              <a:lnSpc>
                <a:spcPct val="90000"/>
              </a:lnSpc>
              <a:spcAft>
                <a:spcPct val="50000"/>
              </a:spcAft>
              <a:buClr>
                <a:srgbClr val="FF6600"/>
              </a:buClr>
              <a:buFont typeface="Symbol" pitchFamily="18" charset="2"/>
              <a:buChar char="·"/>
            </a:pPr>
            <a:r>
              <a:rPr lang="en-US" sz="3400" dirty="0">
                <a:latin typeface="Arial" pitchFamily="34" charset="0"/>
              </a:rPr>
              <a:t>Intestinal cells</a:t>
            </a:r>
          </a:p>
          <a:p>
            <a:pPr lvl="1" algn="l" rtl="0">
              <a:lnSpc>
                <a:spcPct val="90000"/>
              </a:lnSpc>
              <a:spcAft>
                <a:spcPct val="50000"/>
              </a:spcAft>
              <a:buClr>
                <a:srgbClr val="FF6600"/>
              </a:buClr>
              <a:buFont typeface="Symbol" pitchFamily="18" charset="2"/>
              <a:buChar char="·"/>
            </a:pPr>
            <a:r>
              <a:rPr lang="en-US" sz="3400" dirty="0">
                <a:latin typeface="Arial" pitchFamily="34" charset="0"/>
              </a:rPr>
              <a:t>Pancreas</a:t>
            </a:r>
          </a:p>
          <a:p>
            <a:pPr algn="l" rtl="0">
              <a:lnSpc>
                <a:spcPct val="90000"/>
              </a:lnSpc>
              <a:spcAft>
                <a:spcPct val="50000"/>
              </a:spcAft>
              <a:buClr>
                <a:srgbClr val="FF6600"/>
              </a:buClr>
              <a:buFont typeface="Symbol" pitchFamily="18" charset="2"/>
              <a:buChar char="·"/>
            </a:pPr>
            <a:r>
              <a:rPr lang="en-US" sz="3400" dirty="0">
                <a:latin typeface="Arial" pitchFamily="34" charset="0"/>
              </a:rPr>
              <a:t>Bile enters from the gall bladder</a:t>
            </a:r>
            <a:endParaRPr lang="en-US" sz="3000" dirty="0">
              <a:latin typeface="Arial" pitchFamily="34" charset="0"/>
            </a:endParaRPr>
          </a:p>
        </p:txBody>
      </p:sp>
    </p:spTree>
    <p:extLst>
      <p:ext uri="{BB962C8B-B14F-4D97-AF65-F5344CB8AC3E}">
        <p14:creationId xmlns:p14="http://schemas.microsoft.com/office/powerpoint/2010/main" val="31410149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dissolve">
                                      <p:cBhvr>
                                        <p:cTn id="7" dur="500"/>
                                        <p:tgtEl>
                                          <p:spTgt spid="29698">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9703"/>
                                        </p:tgtEl>
                                        <p:attrNameLst>
                                          <p:attrName>style.visibility</p:attrName>
                                        </p:attrNameLst>
                                      </p:cBhvr>
                                      <p:to>
                                        <p:strVal val="visible"/>
                                      </p:to>
                                    </p:set>
                                    <p:animEffect transition="in" filter="dissolve">
                                      <p:cBhvr>
                                        <p:cTn id="11" dur="500"/>
                                        <p:tgtEl>
                                          <p:spTgt spid="29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autoUpdateAnimBg="0" advAuto="0"/>
      <p:bldP spid="29703"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188640"/>
            <a:ext cx="8435280" cy="5937523"/>
          </a:xfrm>
        </p:spPr>
        <p:txBody>
          <a:bodyPr>
            <a:normAutofit/>
          </a:bodyPr>
          <a:lstStyle/>
          <a:p>
            <a:pPr marL="0" indent="0" algn="l" rtl="0">
              <a:buNone/>
            </a:pPr>
            <a:r>
              <a:rPr lang="en-US" sz="2400" b="1" dirty="0">
                <a:solidFill>
                  <a:schemeClr val="tx1"/>
                </a:solidFill>
                <a:latin typeface="Times New Roman" pitchFamily="18" charset="0"/>
                <a:cs typeface="Times New Roman" pitchFamily="18" charset="0"/>
              </a:rPr>
              <a:t>Intestinal enzymes</a:t>
            </a:r>
          </a:p>
          <a:p>
            <a:pPr marL="0" indent="0" algn="l" rtl="0">
              <a:buNone/>
            </a:pPr>
            <a:r>
              <a:rPr lang="en-US" sz="2000" b="1" dirty="0">
                <a:solidFill>
                  <a:schemeClr val="tx1"/>
                </a:solidFill>
                <a:latin typeface="Times New Roman" pitchFamily="18" charset="0"/>
                <a:cs typeface="Times New Roman" pitchFamily="18" charset="0"/>
              </a:rPr>
              <a:t>1. Peptidases</a:t>
            </a:r>
          </a:p>
          <a:p>
            <a:pPr marL="0" indent="0" algn="l" rtl="0">
              <a:buNone/>
            </a:pPr>
            <a:r>
              <a:rPr lang="en-US" sz="2000" dirty="0">
                <a:solidFill>
                  <a:schemeClr val="tx1"/>
                </a:solidFill>
                <a:latin typeface="Times New Roman" pitchFamily="18" charset="0"/>
                <a:cs typeface="Times New Roman" pitchFamily="18" charset="0"/>
              </a:rPr>
              <a:t>(</a:t>
            </a:r>
            <a:r>
              <a:rPr lang="en-US" sz="2000" dirty="0" err="1">
                <a:solidFill>
                  <a:schemeClr val="tx1"/>
                </a:solidFill>
                <a:latin typeface="Times New Roman" pitchFamily="18" charset="0"/>
                <a:cs typeface="Times New Roman" pitchFamily="18" charset="0"/>
              </a:rPr>
              <a:t>proteolytic</a:t>
            </a:r>
            <a:r>
              <a:rPr lang="en-US" sz="2000" dirty="0">
                <a:solidFill>
                  <a:schemeClr val="tx1"/>
                </a:solidFill>
                <a:latin typeface="Times New Roman" pitchFamily="18" charset="0"/>
                <a:cs typeface="Times New Roman" pitchFamily="18" charset="0"/>
              </a:rPr>
              <a:t> enzymes) which digest peptides into amino acid, e.g.</a:t>
            </a:r>
          </a:p>
          <a:p>
            <a:pPr marL="0" indent="0" algn="l" rtl="0">
              <a:buNone/>
            </a:pPr>
            <a:r>
              <a:rPr lang="en-US" sz="2000" dirty="0" err="1">
                <a:solidFill>
                  <a:schemeClr val="tx1"/>
                </a:solidFill>
                <a:latin typeface="Times New Roman" pitchFamily="18" charset="0"/>
                <a:cs typeface="Times New Roman" pitchFamily="18" charset="0"/>
              </a:rPr>
              <a:t>aminopeptidases</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dipeptidases</a:t>
            </a:r>
            <a:r>
              <a:rPr lang="en-US" sz="2000" dirty="0">
                <a:solidFill>
                  <a:schemeClr val="tx1"/>
                </a:solidFill>
                <a:latin typeface="Times New Roman" pitchFamily="18" charset="0"/>
                <a:cs typeface="Times New Roman" pitchFamily="18" charset="0"/>
              </a:rPr>
              <a:t>, nuclease, related enzymes and so on.</a:t>
            </a:r>
          </a:p>
          <a:p>
            <a:pPr marL="0" indent="0" algn="l" rtl="0">
              <a:buNone/>
            </a:pPr>
            <a:r>
              <a:rPr lang="en-US" sz="2000" b="1" dirty="0">
                <a:solidFill>
                  <a:schemeClr val="tx1"/>
                </a:solidFill>
                <a:latin typeface="Times New Roman" pitchFamily="18" charset="0"/>
                <a:cs typeface="Times New Roman" pitchFamily="18" charset="0"/>
              </a:rPr>
              <a:t>2. </a:t>
            </a:r>
            <a:r>
              <a:rPr lang="en-US" sz="2000" b="1" dirty="0" err="1">
                <a:solidFill>
                  <a:schemeClr val="tx1"/>
                </a:solidFill>
                <a:latin typeface="Times New Roman" pitchFamily="18" charset="0"/>
                <a:cs typeface="Times New Roman" pitchFamily="18" charset="0"/>
              </a:rPr>
              <a:t>Disaccharidases</a:t>
            </a:r>
            <a:endParaRPr lang="en-US" sz="2000" b="1" dirty="0">
              <a:solidFill>
                <a:schemeClr val="tx1"/>
              </a:solidFill>
              <a:latin typeface="Times New Roman" pitchFamily="18" charset="0"/>
              <a:cs typeface="Times New Roman" pitchFamily="18" charset="0"/>
            </a:endParaRPr>
          </a:p>
          <a:p>
            <a:pPr marL="0" indent="0" algn="l" rtl="0">
              <a:buNone/>
            </a:pPr>
            <a:r>
              <a:rPr lang="en-US" sz="2000" dirty="0">
                <a:solidFill>
                  <a:schemeClr val="tx1"/>
                </a:solidFill>
                <a:latin typeface="Times New Roman" pitchFamily="18" charset="0"/>
                <a:cs typeface="Times New Roman" pitchFamily="18" charset="0"/>
              </a:rPr>
              <a:t>such as </a:t>
            </a:r>
            <a:r>
              <a:rPr lang="en-US" sz="2000" dirty="0" err="1">
                <a:solidFill>
                  <a:schemeClr val="tx1"/>
                </a:solidFill>
                <a:latin typeface="Times New Roman" pitchFamily="18" charset="0"/>
                <a:cs typeface="Times New Roman" pitchFamily="18" charset="0"/>
              </a:rPr>
              <a:t>sucrase</a:t>
            </a:r>
            <a:r>
              <a:rPr lang="en-US" sz="2000" dirty="0">
                <a:solidFill>
                  <a:schemeClr val="tx1"/>
                </a:solidFill>
                <a:latin typeface="Times New Roman" pitchFamily="18" charset="0"/>
                <a:cs typeface="Times New Roman" pitchFamily="18" charset="0"/>
              </a:rPr>
              <a:t>, maltase and lactase which split the respective</a:t>
            </a:r>
          </a:p>
          <a:p>
            <a:pPr marL="0" indent="0" algn="l" rtl="0">
              <a:buNone/>
            </a:pPr>
            <a:r>
              <a:rPr lang="en-US" sz="2000" dirty="0" err="1">
                <a:solidFill>
                  <a:schemeClr val="tx1"/>
                </a:solidFill>
                <a:latin typeface="Times New Roman" pitchFamily="18" charset="0"/>
                <a:cs typeface="Times New Roman" pitchFamily="18" charset="0"/>
              </a:rPr>
              <a:t>disaccharidases</a:t>
            </a:r>
            <a:r>
              <a:rPr lang="en-US" sz="2000" dirty="0">
                <a:solidFill>
                  <a:schemeClr val="tx1"/>
                </a:solidFill>
                <a:latin typeface="Times New Roman" pitchFamily="18" charset="0"/>
                <a:cs typeface="Times New Roman" pitchFamily="18" charset="0"/>
              </a:rPr>
              <a:t> into the </a:t>
            </a:r>
            <a:r>
              <a:rPr lang="en-US" sz="2000" dirty="0" err="1">
                <a:solidFill>
                  <a:schemeClr val="tx1"/>
                </a:solidFill>
                <a:latin typeface="Times New Roman" pitchFamily="18" charset="0"/>
                <a:cs typeface="Times New Roman" pitchFamily="18" charset="0"/>
              </a:rPr>
              <a:t>monosaccharides</a:t>
            </a:r>
            <a:r>
              <a:rPr lang="en-US" sz="2000" dirty="0">
                <a:solidFill>
                  <a:schemeClr val="tx1"/>
                </a:solidFill>
                <a:latin typeface="Times New Roman" pitchFamily="18" charset="0"/>
                <a:cs typeface="Times New Roman" pitchFamily="18" charset="0"/>
              </a:rPr>
              <a:t>.</a:t>
            </a:r>
          </a:p>
          <a:p>
            <a:pPr marL="0" indent="0" algn="l" rtl="0">
              <a:buNone/>
            </a:pPr>
            <a:r>
              <a:rPr lang="en-US" sz="2000" b="1" dirty="0">
                <a:solidFill>
                  <a:schemeClr val="tx1"/>
                </a:solidFill>
                <a:latin typeface="Times New Roman" pitchFamily="18" charset="0"/>
                <a:cs typeface="Times New Roman" pitchFamily="18" charset="0"/>
              </a:rPr>
              <a:t>3. Intestinal lipases</a:t>
            </a:r>
          </a:p>
          <a:p>
            <a:pPr marL="0" indent="0" algn="l" rtl="0">
              <a:buNone/>
            </a:pPr>
            <a:r>
              <a:rPr lang="en-US" sz="2000" dirty="0">
                <a:solidFill>
                  <a:schemeClr val="tx1"/>
                </a:solidFill>
                <a:latin typeface="Times New Roman" pitchFamily="18" charset="0"/>
                <a:cs typeface="Times New Roman" pitchFamily="18" charset="0"/>
              </a:rPr>
              <a:t>that split triglycerides present in small amount.</a:t>
            </a:r>
          </a:p>
          <a:p>
            <a:pPr marL="0" indent="0" algn="l" rtl="0">
              <a:buNone/>
            </a:pPr>
            <a:r>
              <a:rPr lang="en-US" sz="2000" b="1" dirty="0">
                <a:solidFill>
                  <a:schemeClr val="tx1"/>
                </a:solidFill>
                <a:latin typeface="Times New Roman" pitchFamily="18" charset="0"/>
                <a:cs typeface="Times New Roman" pitchFamily="18" charset="0"/>
              </a:rPr>
              <a:t>4. </a:t>
            </a:r>
            <a:r>
              <a:rPr lang="en-US" sz="2000" b="1" dirty="0" err="1">
                <a:solidFill>
                  <a:schemeClr val="tx1"/>
                </a:solidFill>
                <a:latin typeface="Times New Roman" pitchFamily="18" charset="0"/>
                <a:cs typeface="Times New Roman" pitchFamily="18" charset="0"/>
              </a:rPr>
              <a:t>Enterokinase</a:t>
            </a:r>
            <a:endParaRPr lang="en-US" sz="2000" b="1" dirty="0">
              <a:solidFill>
                <a:schemeClr val="tx1"/>
              </a:solidFill>
              <a:latin typeface="Times New Roman" pitchFamily="18" charset="0"/>
              <a:cs typeface="Times New Roman" pitchFamily="18" charset="0"/>
            </a:endParaRPr>
          </a:p>
          <a:p>
            <a:pPr marL="0" indent="0" algn="l" rtl="0">
              <a:buNone/>
            </a:pPr>
            <a:r>
              <a:rPr lang="en-US" sz="2000" dirty="0">
                <a:solidFill>
                  <a:schemeClr val="tx1"/>
                </a:solidFill>
                <a:latin typeface="Times New Roman" pitchFamily="18" charset="0"/>
                <a:cs typeface="Times New Roman" pitchFamily="18" charset="0"/>
              </a:rPr>
              <a:t>or </a:t>
            </a:r>
            <a:r>
              <a:rPr lang="en-US" sz="2000" dirty="0" err="1">
                <a:solidFill>
                  <a:schemeClr val="tx1"/>
                </a:solidFill>
                <a:latin typeface="Times New Roman" pitchFamily="18" charset="0"/>
                <a:cs typeface="Times New Roman" pitchFamily="18" charset="0"/>
              </a:rPr>
              <a:t>enteropeptidase</a:t>
            </a:r>
            <a:r>
              <a:rPr lang="en-US" sz="2000" dirty="0">
                <a:solidFill>
                  <a:schemeClr val="tx1"/>
                </a:solidFill>
                <a:latin typeface="Times New Roman" pitchFamily="18" charset="0"/>
                <a:cs typeface="Times New Roman" pitchFamily="18" charset="0"/>
              </a:rPr>
              <a:t> which activates </a:t>
            </a:r>
            <a:r>
              <a:rPr lang="en-US" sz="2000" dirty="0" err="1">
                <a:solidFill>
                  <a:schemeClr val="tx1"/>
                </a:solidFill>
                <a:latin typeface="Times New Roman" pitchFamily="18" charset="0"/>
                <a:cs typeface="Times New Roman" pitchFamily="18" charset="0"/>
              </a:rPr>
              <a:t>trypsinogen</a:t>
            </a:r>
            <a:r>
              <a:rPr lang="en-US" sz="2000" dirty="0">
                <a:solidFill>
                  <a:schemeClr val="tx1"/>
                </a:solidFill>
                <a:latin typeface="Times New Roman" pitchFamily="18" charset="0"/>
                <a:cs typeface="Times New Roman" pitchFamily="18" charset="0"/>
              </a:rPr>
              <a:t> to trypsin.</a:t>
            </a:r>
            <a:endParaRPr lang="ar-IQ"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690249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81000" y="304800"/>
            <a:ext cx="83820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20000"/>
              </a:spcBef>
              <a:buClr>
                <a:srgbClr val="339933"/>
              </a:buClr>
              <a:tabLst>
                <a:tab pos="2743200" algn="l"/>
              </a:tabLst>
            </a:pPr>
            <a:r>
              <a:rPr lang="en-US" sz="4100">
                <a:solidFill>
                  <a:srgbClr val="000099"/>
                </a:solidFill>
                <a:effectLst>
                  <a:outerShdw blurRad="38100" dist="38100" dir="2700000" algn="tl">
                    <a:srgbClr val="C0C0C0"/>
                  </a:outerShdw>
                </a:effectLst>
                <a:latin typeface="Arial" pitchFamily="34" charset="0"/>
              </a:rPr>
              <a:t>Chemical Digestion in the Small Intestine</a:t>
            </a:r>
          </a:p>
        </p:txBody>
      </p:sp>
      <p:sp>
        <p:nvSpPr>
          <p:cNvPr id="30725" name="Rectangle 5"/>
          <p:cNvSpPr>
            <a:spLocks noChangeArrowheads="1"/>
          </p:cNvSpPr>
          <p:nvPr/>
        </p:nvSpPr>
        <p:spPr bwMode="auto">
          <a:xfrm>
            <a:off x="0" y="0"/>
            <a:ext cx="152400" cy="1295400"/>
          </a:xfrm>
          <a:prstGeom prst="rect">
            <a:avLst/>
          </a:prstGeom>
          <a:solidFill>
            <a:srgbClr val="009999"/>
          </a:solidFill>
          <a:ln w="25400">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ar-IQ">
              <a:latin typeface="Times" pitchFamily="18" charset="0"/>
            </a:endParaRPr>
          </a:p>
        </p:txBody>
      </p:sp>
      <p:sp>
        <p:nvSpPr>
          <p:cNvPr id="30726" name="Line 6"/>
          <p:cNvSpPr>
            <a:spLocks noChangeShapeType="1"/>
          </p:cNvSpPr>
          <p:nvPr/>
        </p:nvSpPr>
        <p:spPr bwMode="auto">
          <a:xfrm>
            <a:off x="152400" y="228600"/>
            <a:ext cx="8915400" cy="0"/>
          </a:xfrm>
          <a:prstGeom prst="line">
            <a:avLst/>
          </a:prstGeom>
          <a:noFill/>
          <a:ln w="38100">
            <a:solidFill>
              <a:srgbClr val="00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pic>
        <p:nvPicPr>
          <p:cNvPr id="30727" name="Picture 7"/>
          <p:cNvPicPr>
            <a:picLocks noChangeAspect="1" noChangeArrowheads="1"/>
          </p:cNvPicPr>
          <p:nvPr/>
        </p:nvPicPr>
        <p:blipFill>
          <a:blip r:embed="rId2">
            <a:extLst>
              <a:ext uri="{28A0092B-C50C-407E-A947-70E740481C1C}">
                <a14:useLocalDpi xmlns:a14="http://schemas.microsoft.com/office/drawing/2010/main" val="0"/>
              </a:ext>
            </a:extLst>
          </a:blip>
          <a:srcRect b="4854"/>
          <a:stretch>
            <a:fillRect/>
          </a:stretch>
        </p:blipFill>
        <p:spPr bwMode="auto">
          <a:xfrm>
            <a:off x="698500" y="1905000"/>
            <a:ext cx="7747000" cy="3795713"/>
          </a:xfrm>
          <a:prstGeom prst="rect">
            <a:avLst/>
          </a:prstGeom>
          <a:noFill/>
          <a:extLst>
            <a:ext uri="{909E8E84-426E-40DD-AFC4-6F175D3DCCD1}">
              <a14:hiddenFill xmlns:a14="http://schemas.microsoft.com/office/drawing/2010/main">
                <a:solidFill>
                  <a:srgbClr val="FFFFFF"/>
                </a:solidFill>
              </a14:hiddenFill>
            </a:ext>
          </a:extLst>
        </p:spPr>
      </p:pic>
      <p:sp>
        <p:nvSpPr>
          <p:cNvPr id="30728" name="Text Box 8"/>
          <p:cNvSpPr txBox="1">
            <a:spLocks noChangeArrowheads="1"/>
          </p:cNvSpPr>
          <p:nvPr/>
        </p:nvSpPr>
        <p:spPr bwMode="auto">
          <a:xfrm>
            <a:off x="762000" y="5715000"/>
            <a:ext cx="1447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1200">
                <a:latin typeface="Arial" pitchFamily="34" charset="0"/>
              </a:rPr>
              <a:t>Figure 14.6</a:t>
            </a:r>
          </a:p>
        </p:txBody>
      </p:sp>
    </p:spTree>
    <p:extLst>
      <p:ext uri="{BB962C8B-B14F-4D97-AF65-F5344CB8AC3E}">
        <p14:creationId xmlns:p14="http://schemas.microsoft.com/office/powerpoint/2010/main" val="807381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0727"/>
                                        </p:tgtEl>
                                        <p:attrNameLst>
                                          <p:attrName>style.visibility</p:attrName>
                                        </p:attrNameLst>
                                      </p:cBhvr>
                                      <p:to>
                                        <p:strVal val="visible"/>
                                      </p:to>
                                    </p:set>
                                    <p:animEffect transition="in" filter="dissolve">
                                      <p:cBhvr>
                                        <p:cTn id="7" dur="500"/>
                                        <p:tgtEl>
                                          <p:spTgt spid="30727"/>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307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8"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1" descr="art-nrc491389"/>
          <p:cNvPicPr>
            <a:picLocks noChangeAspect="1" noChangeArrowheads="1"/>
          </p:cNvPicPr>
          <p:nvPr/>
        </p:nvPicPr>
        <p:blipFill>
          <a:blip r:embed="rId2">
            <a:extLst>
              <a:ext uri="{28A0092B-C50C-407E-A947-70E740481C1C}">
                <a14:useLocalDpi xmlns:a14="http://schemas.microsoft.com/office/drawing/2010/main" val="0"/>
              </a:ext>
            </a:extLst>
          </a:blip>
          <a:srcRect t="3722" b="3722"/>
          <a:stretch>
            <a:fillRect/>
          </a:stretch>
        </p:blipFill>
        <p:spPr bwMode="auto">
          <a:xfrm>
            <a:off x="4648200" y="1371600"/>
            <a:ext cx="42830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5"/>
          <p:cNvSpPr txBox="1">
            <a:spLocks noChangeArrowheads="1"/>
          </p:cNvSpPr>
          <p:nvPr/>
        </p:nvSpPr>
        <p:spPr bwMode="auto">
          <a:xfrm>
            <a:off x="152400" y="762000"/>
            <a:ext cx="4572000" cy="620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2800" b="1"/>
              <a:t>The liver’s primary contribution to digestion is the production of </a:t>
            </a:r>
            <a:r>
              <a:rPr lang="en-US" sz="2800" b="1" u="sng"/>
              <a:t>bile</a:t>
            </a:r>
            <a:r>
              <a:rPr lang="en-US" sz="2800" b="1"/>
              <a:t> or </a:t>
            </a:r>
            <a:r>
              <a:rPr lang="en-US" sz="2800" b="1" u="sng"/>
              <a:t>gall</a:t>
            </a:r>
            <a:r>
              <a:rPr lang="en-US" sz="2800" b="1"/>
              <a:t>  which drains into the duodenum, and some is stored in the gallbladder. It travels through the </a:t>
            </a:r>
            <a:r>
              <a:rPr lang="en-US" sz="2800" b="1" u="sng"/>
              <a:t>hepatic ducts</a:t>
            </a:r>
            <a:r>
              <a:rPr lang="en-US" sz="2800" b="1"/>
              <a:t>, which merge together. Bile helps digest fats. The liver also stores iron and the fat-soluble vitamins A, D, E, and K.</a:t>
            </a:r>
          </a:p>
        </p:txBody>
      </p:sp>
      <p:sp>
        <p:nvSpPr>
          <p:cNvPr id="9" name="Rectangle 8"/>
          <p:cNvSpPr/>
          <p:nvPr/>
        </p:nvSpPr>
        <p:spPr>
          <a:xfrm>
            <a:off x="152400" y="152400"/>
            <a:ext cx="8763000" cy="769441"/>
          </a:xfrm>
          <a:prstGeom prst="rect">
            <a:avLst/>
          </a:prstGeom>
          <a:noFill/>
        </p:spPr>
        <p:txBody>
          <a:bodyPr>
            <a:spAutoFit/>
          </a:bodyPr>
          <a:lstStyle/>
          <a:p>
            <a:pPr fontAlgn="auto">
              <a:spcBef>
                <a:spcPts val="0"/>
              </a:spcBef>
              <a:spcAft>
                <a:spcPts val="0"/>
              </a:spcAft>
              <a:defRPr/>
            </a:pPr>
            <a:r>
              <a:rPr lang="en-US" sz="4400" b="1" dirty="0">
                <a:ln w="1905"/>
                <a:effectLst>
                  <a:innerShdw blurRad="69850" dist="43180" dir="5400000">
                    <a:srgbClr val="000000">
                      <a:alpha val="65000"/>
                    </a:srgbClr>
                  </a:innerShdw>
                </a:effectLst>
                <a:latin typeface="+mn-lt"/>
              </a:rPr>
              <a:t>The small intestine:  the liver</a:t>
            </a:r>
          </a:p>
        </p:txBody>
      </p:sp>
    </p:spTree>
    <p:extLst>
      <p:ext uri="{BB962C8B-B14F-4D97-AF65-F5344CB8AC3E}">
        <p14:creationId xmlns:p14="http://schemas.microsoft.com/office/powerpoint/2010/main" val="23277429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260648"/>
            <a:ext cx="8435280" cy="6192688"/>
          </a:xfrm>
        </p:spPr>
        <p:txBody>
          <a:bodyPr>
            <a:normAutofit/>
          </a:bodyPr>
          <a:lstStyle/>
          <a:p>
            <a:pPr marL="0" indent="0" algn="l" rtl="0">
              <a:buNone/>
            </a:pPr>
            <a:r>
              <a:rPr lang="en-US" sz="2000" dirty="0">
                <a:solidFill>
                  <a:schemeClr val="tx1"/>
                </a:solidFill>
                <a:latin typeface="Times New Roman" pitchFamily="18" charset="0"/>
                <a:cs typeface="Times New Roman" pitchFamily="18" charset="0"/>
              </a:rPr>
              <a:t>• In current terminology, the liver consists of right and left functionally</a:t>
            </a:r>
          </a:p>
          <a:p>
            <a:pPr marL="0" indent="0" algn="l" rtl="0">
              <a:buNone/>
            </a:pPr>
            <a:r>
              <a:rPr lang="en-US" sz="2000" dirty="0">
                <a:solidFill>
                  <a:schemeClr val="tx1"/>
                </a:solidFill>
                <a:latin typeface="Times New Roman" pitchFamily="18" charset="0"/>
                <a:cs typeface="Times New Roman" pitchFamily="18" charset="0"/>
              </a:rPr>
              <a:t>independent parts called the portal lobes, that are approximately equal</a:t>
            </a:r>
          </a:p>
          <a:p>
            <a:pPr marL="0" indent="0" algn="l" rtl="0">
              <a:buNone/>
            </a:pPr>
            <a:r>
              <a:rPr lang="en-US" sz="2000" dirty="0">
                <a:solidFill>
                  <a:schemeClr val="tx1"/>
                </a:solidFill>
                <a:latin typeface="Times New Roman" pitchFamily="18" charset="0"/>
                <a:cs typeface="Times New Roman" pitchFamily="18" charset="0"/>
              </a:rPr>
              <a:t>in size. Thus, functionally the left part of the liver includes the caudate</a:t>
            </a:r>
          </a:p>
          <a:p>
            <a:pPr marL="0" indent="0" algn="l" rtl="0">
              <a:buNone/>
            </a:pPr>
            <a:r>
              <a:rPr lang="en-US" sz="2000" dirty="0">
                <a:solidFill>
                  <a:schemeClr val="tx1"/>
                </a:solidFill>
                <a:latin typeface="Times New Roman" pitchFamily="18" charset="0"/>
                <a:cs typeface="Times New Roman" pitchFamily="18" charset="0"/>
              </a:rPr>
              <a:t>lobe and most of the quadrate lobe.</a:t>
            </a:r>
          </a:p>
          <a:p>
            <a:pPr marL="0" indent="0" algn="l" rtl="0">
              <a:buNone/>
            </a:pPr>
            <a:r>
              <a:rPr lang="en-US" sz="2000" dirty="0">
                <a:solidFill>
                  <a:schemeClr val="tx1"/>
                </a:solidFill>
                <a:latin typeface="Times New Roman" pitchFamily="18" charset="0"/>
                <a:cs typeface="Times New Roman" pitchFamily="18" charset="0"/>
              </a:rPr>
              <a:t>• The right and left functional parts of the liver have their own blood</a:t>
            </a:r>
          </a:p>
          <a:p>
            <a:pPr marL="0" indent="0" algn="l" rtl="0">
              <a:buNone/>
            </a:pPr>
            <a:r>
              <a:rPr lang="en-US" sz="2000" dirty="0">
                <a:solidFill>
                  <a:schemeClr val="tx1"/>
                </a:solidFill>
                <a:latin typeface="Times New Roman" pitchFamily="18" charset="0"/>
                <a:cs typeface="Times New Roman" pitchFamily="18" charset="0"/>
              </a:rPr>
              <a:t>supply from the hepatic artery and portal vein and their own venous</a:t>
            </a:r>
          </a:p>
          <a:p>
            <a:pPr marL="0" indent="0" algn="l" rtl="0">
              <a:buNone/>
            </a:pPr>
            <a:r>
              <a:rPr lang="en-US" sz="2000" dirty="0">
                <a:solidFill>
                  <a:schemeClr val="tx1"/>
                </a:solidFill>
                <a:latin typeface="Times New Roman" pitchFamily="18" charset="0"/>
                <a:cs typeface="Times New Roman" pitchFamily="18" charset="0"/>
              </a:rPr>
              <a:t>and biliary drainage.</a:t>
            </a:r>
          </a:p>
          <a:p>
            <a:pPr marL="0" indent="0" algn="l" rtl="0">
              <a:buNone/>
            </a:pPr>
            <a:r>
              <a:rPr lang="en-US" sz="2000" dirty="0">
                <a:solidFill>
                  <a:schemeClr val="tx1"/>
                </a:solidFill>
                <a:latin typeface="Times New Roman" pitchFamily="18" charset="0"/>
                <a:cs typeface="Times New Roman" pitchFamily="18" charset="0"/>
              </a:rPr>
              <a:t>• The liver has got considerable physiological reserve. Even after</a:t>
            </a:r>
          </a:p>
          <a:p>
            <a:pPr marL="0" indent="0" algn="l" rtl="0">
              <a:buNone/>
            </a:pPr>
            <a:r>
              <a:rPr lang="en-US" sz="2000" dirty="0">
                <a:solidFill>
                  <a:schemeClr val="tx1"/>
                </a:solidFill>
                <a:latin typeface="Times New Roman" pitchFamily="18" charset="0"/>
                <a:cs typeface="Times New Roman" pitchFamily="18" charset="0"/>
              </a:rPr>
              <a:t>removal of 80% of liver tissues, all physiological functions of the liver</a:t>
            </a:r>
          </a:p>
          <a:p>
            <a:pPr marL="0" indent="0" algn="l" rtl="0">
              <a:buNone/>
            </a:pPr>
            <a:r>
              <a:rPr lang="en-US" sz="2000" dirty="0">
                <a:solidFill>
                  <a:schemeClr val="tx1"/>
                </a:solidFill>
                <a:latin typeface="Times New Roman" pitchFamily="18" charset="0"/>
                <a:cs typeface="Times New Roman" pitchFamily="18" charset="0"/>
              </a:rPr>
              <a:t>can be accomplished normally. Furthermore, even if 90% of bile ducts</a:t>
            </a:r>
          </a:p>
          <a:p>
            <a:pPr marL="0" indent="0" algn="l" rtl="0">
              <a:buNone/>
            </a:pPr>
            <a:r>
              <a:rPr lang="en-US" sz="2000" dirty="0">
                <a:solidFill>
                  <a:schemeClr val="tx1"/>
                </a:solidFill>
                <a:latin typeface="Times New Roman" pitchFamily="18" charset="0"/>
                <a:cs typeface="Times New Roman" pitchFamily="18" charset="0"/>
              </a:rPr>
              <a:t>are ligated, the volume of bile secreted remains normal.</a:t>
            </a:r>
          </a:p>
          <a:p>
            <a:pPr marL="0" indent="0" algn="l" rtl="0">
              <a:buNone/>
            </a:pPr>
            <a:r>
              <a:rPr lang="en-US" sz="2000" dirty="0">
                <a:solidFill>
                  <a:schemeClr val="tx1"/>
                </a:solidFill>
                <a:latin typeface="Times New Roman" pitchFamily="18" charset="0"/>
                <a:cs typeface="Times New Roman" pitchFamily="18" charset="0"/>
              </a:rPr>
              <a:t>• The liver possesses considerable regeneration power. Original liver mass</a:t>
            </a:r>
          </a:p>
          <a:p>
            <a:pPr marL="0" indent="0" algn="l" rtl="0">
              <a:buNone/>
            </a:pPr>
            <a:r>
              <a:rPr lang="en-US" sz="2000" dirty="0">
                <a:solidFill>
                  <a:schemeClr val="tx1"/>
                </a:solidFill>
                <a:latin typeface="Times New Roman" pitchFamily="18" charset="0"/>
                <a:cs typeface="Times New Roman" pitchFamily="18" charset="0"/>
              </a:rPr>
              <a:t>is restored within 6–8 weeks of removal of up to 3/4ths of liver. This</a:t>
            </a:r>
          </a:p>
          <a:p>
            <a:pPr marL="0" indent="0" algn="l" rtl="0">
              <a:buNone/>
            </a:pPr>
            <a:r>
              <a:rPr lang="en-US" sz="2000" dirty="0">
                <a:solidFill>
                  <a:schemeClr val="tx1"/>
                </a:solidFill>
                <a:latin typeface="Times New Roman" pitchFamily="18" charset="0"/>
                <a:cs typeface="Times New Roman" pitchFamily="18" charset="0"/>
              </a:rPr>
              <a:t>occurs due to active mitotic division of the cells.</a:t>
            </a:r>
            <a:endParaRPr lang="ar-IQ"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7522892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332656"/>
            <a:ext cx="8435280" cy="6192688"/>
          </a:xfrm>
        </p:spPr>
        <p:txBody>
          <a:bodyPr>
            <a:normAutofit/>
          </a:bodyPr>
          <a:lstStyle/>
          <a:p>
            <a:pPr marL="0" indent="0" algn="l" rtl="0">
              <a:buNone/>
            </a:pPr>
            <a:r>
              <a:rPr lang="en-US" sz="2800" b="1" dirty="0">
                <a:solidFill>
                  <a:srgbClr val="FF0000"/>
                </a:solidFill>
                <a:latin typeface="Times New Roman" pitchFamily="18" charset="0"/>
                <a:cs typeface="Times New Roman" pitchFamily="18" charset="0"/>
              </a:rPr>
              <a:t>Functions of liver</a:t>
            </a:r>
          </a:p>
          <a:p>
            <a:pPr marL="0" indent="0" algn="l" rtl="0">
              <a:buNone/>
            </a:pPr>
            <a:r>
              <a:rPr lang="en-US" sz="2000" b="1" dirty="0">
                <a:latin typeface="Times New Roman" pitchFamily="18" charset="0"/>
                <a:cs typeface="Times New Roman" pitchFamily="18" charset="0"/>
              </a:rPr>
              <a:t>I. Secretory functions</a:t>
            </a:r>
          </a:p>
          <a:p>
            <a:pPr marL="0" indent="0" algn="l" rtl="0">
              <a:buNone/>
            </a:pPr>
            <a:r>
              <a:rPr lang="en-US" sz="2000" dirty="0">
                <a:latin typeface="Times New Roman" pitchFamily="18" charset="0"/>
                <a:cs typeface="Times New Roman" pitchFamily="18" charset="0"/>
              </a:rPr>
              <a:t>Liver cells act as exocrine glands and continuously secrete bile which is</a:t>
            </a:r>
          </a:p>
          <a:p>
            <a:pPr marL="0" indent="0" algn="l" rtl="0">
              <a:buNone/>
            </a:pPr>
            <a:r>
              <a:rPr lang="en-US" sz="2000" dirty="0">
                <a:latin typeface="Times New Roman" pitchFamily="18" charset="0"/>
                <a:cs typeface="Times New Roman" pitchFamily="18" charset="0"/>
              </a:rPr>
              <a:t>important for digestion and absorption of fats. Various aspects of the bile</a:t>
            </a:r>
          </a:p>
          <a:p>
            <a:pPr marL="0" indent="0" algn="l" rtl="0">
              <a:buNone/>
            </a:pPr>
            <a:r>
              <a:rPr lang="en-US" sz="2000" dirty="0">
                <a:latin typeface="Times New Roman" pitchFamily="18" charset="0"/>
                <a:cs typeface="Times New Roman" pitchFamily="18" charset="0"/>
              </a:rPr>
              <a:t>juice are discussed in this chapter.</a:t>
            </a:r>
          </a:p>
          <a:p>
            <a:pPr marL="0" indent="0" algn="l" rtl="0">
              <a:buNone/>
            </a:pPr>
            <a:r>
              <a:rPr lang="en-US" sz="2000" b="1" dirty="0">
                <a:latin typeface="Times New Roman" pitchFamily="18" charset="0"/>
                <a:cs typeface="Times New Roman" pitchFamily="18" charset="0"/>
              </a:rPr>
              <a:t>II. Metabolic functions</a:t>
            </a:r>
          </a:p>
          <a:p>
            <a:pPr marL="0" indent="0" algn="l" rtl="0">
              <a:buNone/>
            </a:pPr>
            <a:r>
              <a:rPr lang="en-US" sz="2000" dirty="0">
                <a:latin typeface="Times New Roman" pitchFamily="18" charset="0"/>
                <a:cs typeface="Times New Roman" pitchFamily="18" charset="0"/>
              </a:rPr>
              <a:t>Liver is the key organ and the principal site where the metabolism of</a:t>
            </a:r>
          </a:p>
          <a:p>
            <a:pPr marL="0" indent="0" algn="l" rtl="0">
              <a:buNone/>
            </a:pPr>
            <a:r>
              <a:rPr lang="en-US" sz="2000" dirty="0">
                <a:latin typeface="Times New Roman" pitchFamily="18" charset="0"/>
                <a:cs typeface="Times New Roman" pitchFamily="18" charset="0"/>
              </a:rPr>
              <a:t>carbohydrates, lipids and proteins takes place. Liver is also involved in</a:t>
            </a:r>
          </a:p>
          <a:p>
            <a:pPr marL="0" indent="0" algn="l" rtl="0">
              <a:buNone/>
            </a:pPr>
            <a:r>
              <a:rPr lang="en-US" sz="2000" dirty="0">
                <a:latin typeface="Times New Roman" pitchFamily="18" charset="0"/>
                <a:cs typeface="Times New Roman" pitchFamily="18" charset="0"/>
              </a:rPr>
              <a:t>the metabolism of vitamins and minerals to a certain extent.</a:t>
            </a:r>
          </a:p>
          <a:p>
            <a:pPr marL="0" indent="0" algn="l" rtl="0">
              <a:buNone/>
            </a:pPr>
            <a:r>
              <a:rPr lang="en-US" sz="2000" b="1" dirty="0">
                <a:latin typeface="Times New Roman" pitchFamily="18" charset="0"/>
                <a:cs typeface="Times New Roman" pitchFamily="18" charset="0"/>
              </a:rPr>
              <a:t>III. </a:t>
            </a:r>
            <a:r>
              <a:rPr lang="en-US" sz="2000" b="1" dirty="0" err="1">
                <a:latin typeface="Times New Roman" pitchFamily="18" charset="0"/>
                <a:cs typeface="Times New Roman" pitchFamily="18" charset="0"/>
              </a:rPr>
              <a:t>Detoxicating</a:t>
            </a:r>
            <a:r>
              <a:rPr lang="en-US" sz="2000" b="1" dirty="0">
                <a:latin typeface="Times New Roman" pitchFamily="18" charset="0"/>
                <a:cs typeface="Times New Roman" pitchFamily="18" charset="0"/>
              </a:rPr>
              <a:t> and protective functions</a:t>
            </a:r>
          </a:p>
          <a:p>
            <a:pPr marL="0" indent="0" algn="l" rtl="0">
              <a:buNone/>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Kupffer</a:t>
            </a:r>
            <a:r>
              <a:rPr lang="en-US" sz="2000" dirty="0">
                <a:latin typeface="Times New Roman" pitchFamily="18" charset="0"/>
                <a:cs typeface="Times New Roman" pitchFamily="18" charset="0"/>
              </a:rPr>
              <a:t> cells efficiently remove bacteria and other foreign bodies from</a:t>
            </a:r>
          </a:p>
          <a:p>
            <a:pPr marL="0" indent="0" algn="l" rtl="0">
              <a:buNone/>
            </a:pPr>
            <a:r>
              <a:rPr lang="en-US" sz="2000" dirty="0">
                <a:latin typeface="Times New Roman" pitchFamily="18" charset="0"/>
                <a:cs typeface="Times New Roman" pitchFamily="18" charset="0"/>
              </a:rPr>
              <a:t>portal circulation. This is the blood cleansing action of the liver.</a:t>
            </a:r>
          </a:p>
          <a:p>
            <a:pPr marL="0" indent="0" algn="l" rtl="0">
              <a:buNone/>
            </a:pPr>
            <a:r>
              <a:rPr lang="en-US" sz="2000" dirty="0">
                <a:latin typeface="Times New Roman" pitchFamily="18" charset="0"/>
                <a:cs typeface="Times New Roman" pitchFamily="18" charset="0"/>
              </a:rPr>
              <a:t>• The biochemical detoxifying action of liver is brought about by a large</a:t>
            </a:r>
          </a:p>
          <a:p>
            <a:pPr marL="0" indent="0" algn="l" rtl="0">
              <a:buNone/>
            </a:pPr>
            <a:r>
              <a:rPr lang="en-US" sz="2000" dirty="0">
                <a:latin typeface="Times New Roman" pitchFamily="18" charset="0"/>
                <a:cs typeface="Times New Roman" pitchFamily="18" charset="0"/>
              </a:rPr>
              <a:t>number of cytochrome P450 enzymes from hepatocytes. These enzymes</a:t>
            </a:r>
          </a:p>
          <a:p>
            <a:pPr marL="0" indent="0" algn="l" rtl="0">
              <a:buNone/>
            </a:pPr>
            <a:r>
              <a:rPr lang="en-US" sz="2000" dirty="0">
                <a:latin typeface="Times New Roman" pitchFamily="18" charset="0"/>
                <a:cs typeface="Times New Roman" pitchFamily="18" charset="0"/>
              </a:rPr>
              <a:t>convert </a:t>
            </a:r>
            <a:r>
              <a:rPr lang="en-US" sz="2000" dirty="0" err="1">
                <a:latin typeface="Times New Roman" pitchFamily="18" charset="0"/>
                <a:cs typeface="Times New Roman" pitchFamily="18" charset="0"/>
              </a:rPr>
              <a:t>xenobiotics</a:t>
            </a:r>
            <a:r>
              <a:rPr lang="en-US" sz="2000" dirty="0">
                <a:latin typeface="Times New Roman" pitchFamily="18" charset="0"/>
                <a:cs typeface="Times New Roman" pitchFamily="18" charset="0"/>
              </a:rPr>
              <a:t> and other toxins into their inactive form. </a:t>
            </a:r>
            <a:endParaRPr lang="ar-IQ" sz="2000" dirty="0">
              <a:latin typeface="Times New Roman" pitchFamily="18" charset="0"/>
              <a:cs typeface="Times New Roman" pitchFamily="18" charset="0"/>
            </a:endParaRPr>
          </a:p>
        </p:txBody>
      </p:sp>
    </p:spTree>
    <p:extLst>
      <p:ext uri="{BB962C8B-B14F-4D97-AF65-F5344CB8AC3E}">
        <p14:creationId xmlns:p14="http://schemas.microsoft.com/office/powerpoint/2010/main" val="40477759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260648"/>
            <a:ext cx="8363272" cy="6264696"/>
          </a:xfrm>
        </p:spPr>
        <p:txBody>
          <a:bodyPr>
            <a:normAutofit/>
          </a:bodyPr>
          <a:lstStyle/>
          <a:p>
            <a:pPr marL="0" indent="0" algn="l" rtl="0">
              <a:buNone/>
            </a:pPr>
            <a:r>
              <a:rPr lang="en-US" sz="2000" b="1" dirty="0">
                <a:latin typeface="Times New Roman" pitchFamily="18" charset="0"/>
                <a:cs typeface="Times New Roman" pitchFamily="18" charset="0"/>
              </a:rPr>
              <a:t>IV. Storage functions</a:t>
            </a:r>
          </a:p>
          <a:p>
            <a:pPr marL="0" indent="0" algn="l" rtl="0">
              <a:buNone/>
            </a:pPr>
            <a:r>
              <a:rPr lang="en-US" sz="2000" dirty="0">
                <a:latin typeface="Times New Roman" pitchFamily="18" charset="0"/>
                <a:cs typeface="Times New Roman" pitchFamily="18" charset="0"/>
              </a:rPr>
              <a:t>Liver stores glucose (in the form of glycogen), vitamin B12 and vitamin A.</a:t>
            </a:r>
          </a:p>
          <a:p>
            <a:pPr marL="0" indent="0" algn="l" rtl="0">
              <a:buNone/>
            </a:pPr>
            <a:r>
              <a:rPr lang="en-US" sz="2000" dirty="0">
                <a:latin typeface="Times New Roman" pitchFamily="18" charset="0"/>
                <a:cs typeface="Times New Roman" pitchFamily="18" charset="0"/>
              </a:rPr>
              <a:t>• Liver acts as a blood iron buffer and iron storage medium. It stores 60%</a:t>
            </a:r>
          </a:p>
          <a:p>
            <a:pPr marL="0" indent="0" algn="l" rtl="0">
              <a:buNone/>
            </a:pPr>
            <a:r>
              <a:rPr lang="en-US" sz="2000" dirty="0">
                <a:latin typeface="Times New Roman" pitchFamily="18" charset="0"/>
                <a:cs typeface="Times New Roman" pitchFamily="18" charset="0"/>
              </a:rPr>
              <a:t>of excess of iron mainly in the form of ferritin and partly as </a:t>
            </a:r>
            <a:r>
              <a:rPr lang="en-US" sz="2000" dirty="0" err="1">
                <a:latin typeface="Times New Roman" pitchFamily="18" charset="0"/>
                <a:cs typeface="Times New Roman" pitchFamily="18" charset="0"/>
              </a:rPr>
              <a:t>haemosiderin</a:t>
            </a:r>
            <a:r>
              <a:rPr lang="en-US" sz="2000" dirty="0">
                <a:latin typeface="Times New Roman" pitchFamily="18" charset="0"/>
                <a:cs typeface="Times New Roman" pitchFamily="18" charset="0"/>
              </a:rPr>
              <a:t>.</a:t>
            </a:r>
          </a:p>
          <a:p>
            <a:pPr marL="0" indent="0" algn="l" rtl="0">
              <a:buNone/>
            </a:pPr>
            <a:r>
              <a:rPr lang="en-US" sz="2000" b="1" dirty="0">
                <a:latin typeface="Times New Roman" pitchFamily="18" charset="0"/>
                <a:cs typeface="Times New Roman" pitchFamily="18" charset="0"/>
              </a:rPr>
              <a:t>V. Excretory functions</a:t>
            </a:r>
          </a:p>
          <a:p>
            <a:pPr marL="0" indent="0" algn="l" rtl="0">
              <a:buNone/>
            </a:pPr>
            <a:r>
              <a:rPr lang="en-US" sz="2000" dirty="0">
                <a:latin typeface="Times New Roman" pitchFamily="18" charset="0"/>
                <a:cs typeface="Times New Roman" pitchFamily="18" charset="0"/>
              </a:rPr>
              <a:t>Ammonium excretion: The liver is the only site where circulating ammonia is converted into urea and then excreted by the kidney into the urine.</a:t>
            </a:r>
          </a:p>
          <a:p>
            <a:pPr marL="0" indent="0" algn="l" rtl="0">
              <a:buNone/>
            </a:pPr>
            <a:r>
              <a:rPr lang="en-US" sz="2000" dirty="0">
                <a:latin typeface="Times New Roman" pitchFamily="18" charset="0"/>
                <a:cs typeface="Times New Roman" pitchFamily="18" charset="0"/>
              </a:rPr>
              <a:t>• Cholesterol, alkaline phosphate and bilirubin are excreted in the bile.</a:t>
            </a:r>
          </a:p>
          <a:p>
            <a:pPr marL="0" indent="0" algn="l" rtl="0">
              <a:buNone/>
            </a:pPr>
            <a:r>
              <a:rPr lang="en-US" sz="2000" dirty="0">
                <a:latin typeface="Times New Roman" pitchFamily="18" charset="0"/>
                <a:cs typeface="Times New Roman" pitchFamily="18" charset="0"/>
              </a:rPr>
              <a:t>• A number of drugs, adrenocortical and other steroid hormones are</a:t>
            </a:r>
          </a:p>
          <a:p>
            <a:pPr marL="0" indent="0" algn="l" rtl="0">
              <a:buNone/>
            </a:pPr>
            <a:r>
              <a:rPr lang="en-US" sz="2000" dirty="0">
                <a:latin typeface="Times New Roman" pitchFamily="18" charset="0"/>
                <a:cs typeface="Times New Roman" pitchFamily="18" charset="0"/>
              </a:rPr>
              <a:t>excreted in the bile.</a:t>
            </a:r>
          </a:p>
          <a:p>
            <a:pPr marL="0" indent="0" algn="l" rtl="0">
              <a:buNone/>
            </a:pPr>
            <a:r>
              <a:rPr lang="en-US" sz="2000" dirty="0">
                <a:latin typeface="Times New Roman" pitchFamily="18" charset="0"/>
                <a:cs typeface="Times New Roman" pitchFamily="18" charset="0"/>
              </a:rPr>
              <a:t>• Ammonia is critically handled by the liver, as it is freely permeable</a:t>
            </a:r>
          </a:p>
          <a:p>
            <a:pPr marL="0" indent="0" algn="l" rtl="0">
              <a:buNone/>
            </a:pPr>
            <a:r>
              <a:rPr lang="en-US" sz="2000" dirty="0">
                <a:latin typeface="Times New Roman" pitchFamily="18" charset="0"/>
                <a:cs typeface="Times New Roman" pitchFamily="18" charset="0"/>
              </a:rPr>
              <a:t>across the blood–brain barrier; therefore, it is toxic to CNS tissue.</a:t>
            </a:r>
          </a:p>
          <a:p>
            <a:pPr marL="0" indent="0" algn="l" rtl="0">
              <a:buNone/>
            </a:pPr>
            <a:r>
              <a:rPr lang="en-US" sz="2000" b="1" dirty="0">
                <a:latin typeface="Times New Roman" pitchFamily="18" charset="0"/>
                <a:cs typeface="Times New Roman" pitchFamily="18" charset="0"/>
              </a:rPr>
              <a:t>VI. Synthesis function</a:t>
            </a:r>
          </a:p>
          <a:p>
            <a:pPr marL="0" indent="0" algn="l" rtl="0">
              <a:buNone/>
            </a:pPr>
            <a:r>
              <a:rPr lang="en-US" sz="2000" dirty="0">
                <a:latin typeface="Times New Roman" pitchFamily="18" charset="0"/>
                <a:cs typeface="Times New Roman" pitchFamily="18" charset="0"/>
              </a:rPr>
              <a:t>• Plasma proteins, especially albumin and to some extent α- and β-</a:t>
            </a:r>
          </a:p>
          <a:p>
            <a:pPr marL="0" indent="0" algn="l" rtl="0">
              <a:buNone/>
            </a:pPr>
            <a:r>
              <a:rPr lang="en-US" sz="2000" dirty="0">
                <a:latin typeface="Times New Roman" pitchFamily="18" charset="0"/>
                <a:cs typeface="Times New Roman" pitchFamily="18" charset="0"/>
              </a:rPr>
              <a:t>globulins</a:t>
            </a:r>
            <a:r>
              <a:rPr lang="en-US" sz="2000" b="1" dirty="0">
                <a:latin typeface="Times New Roman" pitchFamily="18" charset="0"/>
                <a:cs typeface="Times New Roman" pitchFamily="18" charset="0"/>
              </a:rPr>
              <a:t>.</a:t>
            </a:r>
            <a:endParaRPr lang="ar-IQ"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41756429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332656"/>
            <a:ext cx="8435280" cy="6264696"/>
          </a:xfrm>
        </p:spPr>
        <p:txBody>
          <a:bodyPr>
            <a:normAutofit fontScale="92500" lnSpcReduction="10000"/>
          </a:bodyPr>
          <a:lstStyle/>
          <a:p>
            <a:pPr marL="0" indent="0" algn="l" rtl="0">
              <a:buNone/>
            </a:pPr>
            <a:r>
              <a:rPr lang="en-US" sz="2000" dirty="0">
                <a:latin typeface="Times New Roman" pitchFamily="18" charset="0"/>
                <a:cs typeface="Times New Roman" pitchFamily="18" charset="0"/>
              </a:rPr>
              <a:t>• Some blood coagulation factors. Liver cells are responsible for</a:t>
            </a:r>
          </a:p>
          <a:p>
            <a:pPr marL="0" indent="0" algn="l" rtl="0">
              <a:buNone/>
            </a:pPr>
            <a:r>
              <a:rPr lang="en-US" sz="2000" dirty="0">
                <a:latin typeface="Times New Roman" pitchFamily="18" charset="0"/>
                <a:cs typeface="Times New Roman" pitchFamily="18" charset="0"/>
              </a:rPr>
              <a:t>conversion of </a:t>
            </a:r>
            <a:r>
              <a:rPr lang="en-US" sz="2000" dirty="0" err="1">
                <a:latin typeface="Times New Roman" pitchFamily="18" charset="0"/>
                <a:cs typeface="Times New Roman" pitchFamily="18" charset="0"/>
              </a:rPr>
              <a:t>preprothrombin</a:t>
            </a:r>
            <a:r>
              <a:rPr lang="en-US" sz="2000" dirty="0">
                <a:latin typeface="Times New Roman" pitchFamily="18" charset="0"/>
                <a:cs typeface="Times New Roman" pitchFamily="18" charset="0"/>
              </a:rPr>
              <a:t> (inactive) to active </a:t>
            </a:r>
            <a:r>
              <a:rPr lang="en-US" sz="2000" dirty="0" err="1">
                <a:latin typeface="Times New Roman" pitchFamily="18" charset="0"/>
                <a:cs typeface="Times New Roman" pitchFamily="18" charset="0"/>
              </a:rPr>
              <a:t>prothrombin</a:t>
            </a:r>
            <a:r>
              <a:rPr lang="en-US" sz="2000" dirty="0">
                <a:latin typeface="Times New Roman" pitchFamily="18" charset="0"/>
                <a:cs typeface="Times New Roman" pitchFamily="18" charset="0"/>
              </a:rPr>
              <a:t> in the</a:t>
            </a:r>
          </a:p>
          <a:p>
            <a:pPr marL="0" indent="0" algn="l" rtl="0">
              <a:buNone/>
            </a:pPr>
            <a:r>
              <a:rPr lang="en-US" sz="2000" dirty="0">
                <a:latin typeface="Times New Roman" pitchFamily="18" charset="0"/>
                <a:cs typeface="Times New Roman" pitchFamily="18" charset="0"/>
              </a:rPr>
              <a:t>presence of vitamin K. It also produces other clotting factors such as</a:t>
            </a:r>
          </a:p>
          <a:p>
            <a:pPr marL="0" indent="0" algn="l" rtl="0">
              <a:buNone/>
            </a:pPr>
            <a:r>
              <a:rPr lang="en-US" sz="2000" dirty="0">
                <a:latin typeface="Times New Roman" pitchFamily="18" charset="0"/>
                <a:cs typeface="Times New Roman" pitchFamily="18" charset="0"/>
              </a:rPr>
              <a:t>fibrinogen factor (I), factors V, VII, IX and X.</a:t>
            </a:r>
          </a:p>
          <a:p>
            <a:pPr marL="0" indent="0" algn="l" rtl="0">
              <a:buNone/>
            </a:pPr>
            <a:r>
              <a:rPr lang="en-US" sz="2000" dirty="0">
                <a:latin typeface="Times New Roman" pitchFamily="18" charset="0"/>
                <a:cs typeface="Times New Roman" pitchFamily="18" charset="0"/>
              </a:rPr>
              <a:t>• Enzymes, such as alkaline phosphatase, serum glutamic </a:t>
            </a:r>
            <a:r>
              <a:rPr lang="en-US" sz="2000" dirty="0" err="1">
                <a:latin typeface="Times New Roman" pitchFamily="18" charset="0"/>
                <a:cs typeface="Times New Roman" pitchFamily="18" charset="0"/>
              </a:rPr>
              <a:t>oxaloacetic</a:t>
            </a:r>
            <a:endParaRPr lang="en-US" sz="2000" dirty="0">
              <a:latin typeface="Times New Roman" pitchFamily="18" charset="0"/>
              <a:cs typeface="Times New Roman" pitchFamily="18" charset="0"/>
            </a:endParaRPr>
          </a:p>
          <a:p>
            <a:pPr marL="0" indent="0" algn="l" rtl="0">
              <a:buNone/>
            </a:pPr>
            <a:r>
              <a:rPr lang="en-US" sz="2000" dirty="0">
                <a:latin typeface="Times New Roman" pitchFamily="18" charset="0"/>
                <a:cs typeface="Times New Roman" pitchFamily="18" charset="0"/>
              </a:rPr>
              <a:t>transaminase (SGOT), serum glutamic pyruvic transaminase (SGPT)</a:t>
            </a:r>
          </a:p>
          <a:p>
            <a:pPr marL="0" indent="0" algn="l" rtl="0">
              <a:buNone/>
            </a:pPr>
            <a:r>
              <a:rPr lang="en-US" sz="2000" dirty="0">
                <a:latin typeface="Times New Roman" pitchFamily="18" charset="0"/>
                <a:cs typeface="Times New Roman" pitchFamily="18" charset="0"/>
              </a:rPr>
              <a:t>and serum </a:t>
            </a:r>
            <a:r>
              <a:rPr lang="en-US" sz="2000" dirty="0" err="1">
                <a:latin typeface="Times New Roman" pitchFamily="18" charset="0"/>
                <a:cs typeface="Times New Roman" pitchFamily="18" charset="0"/>
              </a:rPr>
              <a:t>isocitrate</a:t>
            </a:r>
            <a:r>
              <a:rPr lang="en-US" sz="2000" dirty="0">
                <a:latin typeface="Times New Roman" pitchFamily="18" charset="0"/>
                <a:cs typeface="Times New Roman" pitchFamily="18" charset="0"/>
              </a:rPr>
              <a:t> dehydrogenase (SICD).</a:t>
            </a:r>
          </a:p>
          <a:p>
            <a:pPr marL="0" indent="0" algn="l" rtl="0">
              <a:buNone/>
            </a:pPr>
            <a:r>
              <a:rPr lang="en-US" sz="2000" dirty="0">
                <a:latin typeface="Times New Roman" pitchFamily="18" charset="0"/>
                <a:cs typeface="Times New Roman" pitchFamily="18" charset="0"/>
              </a:rPr>
              <a:t>• Urea. Liver removes ammonia from the body to synthesize urea.</a:t>
            </a:r>
          </a:p>
          <a:p>
            <a:pPr marL="0" indent="0" algn="l" rtl="0">
              <a:buNone/>
            </a:pPr>
            <a:r>
              <a:rPr lang="en-US" sz="2000" dirty="0">
                <a:latin typeface="Times New Roman" pitchFamily="18" charset="0"/>
                <a:cs typeface="Times New Roman" pitchFamily="18" charset="0"/>
              </a:rPr>
              <a:t>• Cholesterol. It is synthesized from the active acetate.</a:t>
            </a:r>
          </a:p>
          <a:p>
            <a:pPr marL="0" indent="0" algn="l" rtl="0">
              <a:buNone/>
            </a:pPr>
            <a:r>
              <a:rPr lang="en-US" sz="3000" b="1" dirty="0">
                <a:solidFill>
                  <a:srgbClr val="FF0000"/>
                </a:solidFill>
                <a:latin typeface="Times New Roman" pitchFamily="18" charset="0"/>
                <a:cs typeface="Times New Roman" pitchFamily="18" charset="0"/>
              </a:rPr>
              <a:t>Bile and gallbladder</a:t>
            </a:r>
          </a:p>
          <a:p>
            <a:pPr marL="0" indent="0" algn="l" rtl="0">
              <a:buNone/>
            </a:pPr>
            <a:r>
              <a:rPr lang="en-US" sz="2000" dirty="0">
                <a:latin typeface="Times New Roman" pitchFamily="18" charset="0"/>
                <a:cs typeface="Times New Roman" pitchFamily="18" charset="0"/>
              </a:rPr>
              <a:t>• Bile is a digestive juice, formed continuously in the liver by the hepatic</a:t>
            </a:r>
          </a:p>
          <a:p>
            <a:pPr marL="0" indent="0" algn="l" rtl="0">
              <a:buNone/>
            </a:pPr>
            <a:r>
              <a:rPr lang="en-US" sz="2000" dirty="0">
                <a:latin typeface="Times New Roman" pitchFamily="18" charset="0"/>
                <a:cs typeface="Times New Roman" pitchFamily="18" charset="0"/>
              </a:rPr>
              <a:t>cells (hepatocytes), and by epithelial cells lining the bile ducts (ductal</a:t>
            </a:r>
          </a:p>
          <a:p>
            <a:pPr marL="0" indent="0" algn="l" rtl="0">
              <a:buNone/>
            </a:pPr>
            <a:r>
              <a:rPr lang="en-US" sz="2000" dirty="0">
                <a:latin typeface="Times New Roman" pitchFamily="18" charset="0"/>
                <a:cs typeface="Times New Roman" pitchFamily="18" charset="0"/>
              </a:rPr>
              <a:t>cells).</a:t>
            </a:r>
          </a:p>
          <a:p>
            <a:pPr marL="0" indent="0" algn="l" rtl="0">
              <a:buNone/>
            </a:pPr>
            <a:r>
              <a:rPr lang="en-US" sz="2000" dirty="0">
                <a:latin typeface="Times New Roman" pitchFamily="18" charset="0"/>
                <a:cs typeface="Times New Roman" pitchFamily="18" charset="0"/>
              </a:rPr>
              <a:t>• It is poured into the bile </a:t>
            </a:r>
            <a:r>
              <a:rPr lang="en-US" sz="2000" dirty="0" err="1">
                <a:latin typeface="Times New Roman" pitchFamily="18" charset="0"/>
                <a:cs typeface="Times New Roman" pitchFamily="18" charset="0"/>
              </a:rPr>
              <a:t>canaliculi</a:t>
            </a:r>
            <a:r>
              <a:rPr lang="en-US" sz="2000" dirty="0">
                <a:latin typeface="Times New Roman" pitchFamily="18" charset="0"/>
                <a:cs typeface="Times New Roman" pitchFamily="18" charset="0"/>
              </a:rPr>
              <a:t> from where it ultimately goes to the</a:t>
            </a:r>
          </a:p>
          <a:p>
            <a:pPr marL="0" indent="0" algn="l" rtl="0">
              <a:buNone/>
            </a:pPr>
            <a:r>
              <a:rPr lang="en-US" sz="2000" dirty="0">
                <a:latin typeface="Times New Roman" pitchFamily="18" charset="0"/>
                <a:cs typeface="Times New Roman" pitchFamily="18" charset="0"/>
              </a:rPr>
              <a:t>common hepatic duct which join with cystic duct to form the common</a:t>
            </a:r>
          </a:p>
          <a:p>
            <a:pPr marL="0" indent="0" algn="l" rtl="0">
              <a:buNone/>
            </a:pPr>
            <a:r>
              <a:rPr lang="en-US" sz="2000" dirty="0">
                <a:latin typeface="Times New Roman" pitchFamily="18" charset="0"/>
                <a:cs typeface="Times New Roman" pitchFamily="18" charset="0"/>
              </a:rPr>
              <a:t>bile duct. During </a:t>
            </a:r>
            <a:r>
              <a:rPr lang="en-US" sz="2000" dirty="0" err="1">
                <a:latin typeface="Times New Roman" pitchFamily="18" charset="0"/>
                <a:cs typeface="Times New Roman" pitchFamily="18" charset="0"/>
              </a:rPr>
              <a:t>interdigestive</a:t>
            </a:r>
            <a:r>
              <a:rPr lang="en-US" sz="2000" dirty="0">
                <a:latin typeface="Times New Roman" pitchFamily="18" charset="0"/>
                <a:cs typeface="Times New Roman" pitchFamily="18" charset="0"/>
              </a:rPr>
              <a:t> period when the sphincter of </a:t>
            </a:r>
            <a:r>
              <a:rPr lang="en-US" sz="2000" dirty="0" err="1">
                <a:latin typeface="Times New Roman" pitchFamily="18" charset="0"/>
                <a:cs typeface="Times New Roman" pitchFamily="18" charset="0"/>
              </a:rPr>
              <a:t>Oddi</a:t>
            </a:r>
            <a:r>
              <a:rPr lang="en-US" sz="2000" dirty="0">
                <a:latin typeface="Times New Roman" pitchFamily="18" charset="0"/>
                <a:cs typeface="Times New Roman" pitchFamily="18" charset="0"/>
              </a:rPr>
              <a:t> is</a:t>
            </a:r>
          </a:p>
          <a:p>
            <a:pPr marL="0" indent="0" algn="l" rtl="0">
              <a:buNone/>
            </a:pPr>
            <a:r>
              <a:rPr lang="en-US" sz="2000" dirty="0">
                <a:latin typeface="Times New Roman" pitchFamily="18" charset="0"/>
                <a:cs typeface="Times New Roman" pitchFamily="18" charset="0"/>
              </a:rPr>
              <a:t>closed, the bile is directed via the cystic duct to the gallbladder, where</a:t>
            </a:r>
          </a:p>
          <a:p>
            <a:pPr marL="0" indent="0" algn="l" rtl="0">
              <a:buNone/>
            </a:pPr>
            <a:r>
              <a:rPr lang="en-US" sz="2000" dirty="0">
                <a:latin typeface="Times New Roman" pitchFamily="18" charset="0"/>
                <a:cs typeface="Times New Roman" pitchFamily="18" charset="0"/>
              </a:rPr>
              <a:t>it is stored and concentrated.</a:t>
            </a:r>
            <a:endParaRPr lang="ar-IQ" sz="2000" dirty="0">
              <a:latin typeface="Times New Roman" pitchFamily="18" charset="0"/>
              <a:cs typeface="Times New Roman" pitchFamily="18" charset="0"/>
            </a:endParaRPr>
          </a:p>
        </p:txBody>
      </p:sp>
    </p:spTree>
    <p:extLst>
      <p:ext uri="{BB962C8B-B14F-4D97-AF65-F5344CB8AC3E}">
        <p14:creationId xmlns:p14="http://schemas.microsoft.com/office/powerpoint/2010/main" val="14005691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332656"/>
            <a:ext cx="8507288" cy="6192688"/>
          </a:xfrm>
        </p:spPr>
        <p:txBody>
          <a:bodyPr>
            <a:normAutofit/>
          </a:bodyPr>
          <a:lstStyle/>
          <a:p>
            <a:pPr marL="0" indent="0" algn="l" rtl="0">
              <a:buNone/>
            </a:pPr>
            <a:r>
              <a:rPr lang="en-US" sz="2000" dirty="0">
                <a:latin typeface="Times New Roman" pitchFamily="18" charset="0"/>
                <a:cs typeface="Times New Roman" pitchFamily="18" charset="0"/>
              </a:rPr>
              <a:t>• During meals, the sphincter of </a:t>
            </a:r>
            <a:r>
              <a:rPr lang="en-US" sz="2000" dirty="0" err="1">
                <a:latin typeface="Times New Roman" pitchFamily="18" charset="0"/>
                <a:cs typeface="Times New Roman" pitchFamily="18" charset="0"/>
              </a:rPr>
              <a:t>Oddi</a:t>
            </a:r>
            <a:r>
              <a:rPr lang="en-US" sz="2000" dirty="0">
                <a:latin typeface="Times New Roman" pitchFamily="18" charset="0"/>
                <a:cs typeface="Times New Roman" pitchFamily="18" charset="0"/>
              </a:rPr>
              <a:t> is relaxed, and when food reaches</a:t>
            </a:r>
          </a:p>
          <a:p>
            <a:pPr marL="0" indent="0" algn="l" rtl="0">
              <a:buNone/>
            </a:pPr>
            <a:r>
              <a:rPr lang="en-US" sz="2000" dirty="0">
                <a:latin typeface="Times New Roman" pitchFamily="18" charset="0"/>
                <a:cs typeface="Times New Roman" pitchFamily="18" charset="0"/>
              </a:rPr>
              <a:t>the duodenum, there occurs release of CCK which causes contraction</a:t>
            </a:r>
          </a:p>
          <a:p>
            <a:pPr marL="0" indent="0" algn="l" rtl="0">
              <a:buNone/>
            </a:pPr>
            <a:r>
              <a:rPr lang="en-US" sz="2000" dirty="0">
                <a:latin typeface="Times New Roman" pitchFamily="18" charset="0"/>
                <a:cs typeface="Times New Roman" pitchFamily="18" charset="0"/>
              </a:rPr>
              <a:t>of the gallbladder. Then the bile is released into the duodenum along</a:t>
            </a:r>
          </a:p>
          <a:p>
            <a:pPr marL="0" indent="0" algn="l" rtl="0">
              <a:buNone/>
            </a:pPr>
            <a:r>
              <a:rPr lang="en-US" sz="2000" dirty="0">
                <a:latin typeface="Times New Roman" pitchFamily="18" charset="0"/>
                <a:cs typeface="Times New Roman" pitchFamily="18" charset="0"/>
              </a:rPr>
              <a:t>with the pancreatic juice through the common opening ampulla of</a:t>
            </a:r>
          </a:p>
          <a:p>
            <a:pPr marL="0" indent="0" algn="l" rtl="0">
              <a:buNone/>
            </a:pPr>
            <a:r>
              <a:rPr lang="en-US" sz="2000" dirty="0" err="1">
                <a:latin typeface="Times New Roman" pitchFamily="18" charset="0"/>
                <a:cs typeface="Times New Roman" pitchFamily="18" charset="0"/>
              </a:rPr>
              <a:t>Vater</a:t>
            </a:r>
            <a:r>
              <a:rPr lang="en-US" sz="2000" dirty="0">
                <a:latin typeface="Times New Roman" pitchFamily="18" charset="0"/>
                <a:cs typeface="Times New Roman" pitchFamily="18" charset="0"/>
              </a:rPr>
              <a:t>.</a:t>
            </a:r>
          </a:p>
          <a:p>
            <a:pPr marL="0" indent="0" algn="l" rtl="0">
              <a:buNone/>
            </a:pPr>
            <a:r>
              <a:rPr lang="en-US" sz="2800" dirty="0">
                <a:solidFill>
                  <a:srgbClr val="FF0000"/>
                </a:solidFill>
                <a:latin typeface="Times New Roman" pitchFamily="18" charset="0"/>
                <a:cs typeface="Times New Roman" pitchFamily="18" charset="0"/>
              </a:rPr>
              <a:t>Formation and composition of bile</a:t>
            </a:r>
          </a:p>
          <a:p>
            <a:pPr marL="0" indent="0" algn="l" rtl="0">
              <a:buNone/>
            </a:pPr>
            <a:r>
              <a:rPr lang="en-US" sz="2000" dirty="0">
                <a:latin typeface="Times New Roman" pitchFamily="18" charset="0"/>
                <a:cs typeface="Times New Roman" pitchFamily="18" charset="0"/>
              </a:rPr>
              <a:t>The bile is formed by the hepatocytes and ductal cells lining the hepatic</a:t>
            </a:r>
          </a:p>
          <a:p>
            <a:pPr marL="0" indent="0" algn="l" rtl="0">
              <a:buNone/>
            </a:pPr>
            <a:r>
              <a:rPr lang="en-US" sz="2000" dirty="0">
                <a:latin typeface="Times New Roman" pitchFamily="18" charset="0"/>
                <a:cs typeface="Times New Roman" pitchFamily="18" charset="0"/>
              </a:rPr>
              <a:t>ducts. The hepatocytes, one surface of which is adjacent to the blood</a:t>
            </a:r>
          </a:p>
          <a:p>
            <a:pPr marL="0" indent="0" algn="l" rtl="0">
              <a:buNone/>
            </a:pPr>
            <a:r>
              <a:rPr lang="en-US" sz="2000" dirty="0">
                <a:latin typeface="Times New Roman" pitchFamily="18" charset="0"/>
                <a:cs typeface="Times New Roman" pitchFamily="18" charset="0"/>
              </a:rPr>
              <a:t>sinusoids and other to the biliary </a:t>
            </a:r>
            <a:r>
              <a:rPr lang="en-US" sz="2000" dirty="0" err="1">
                <a:latin typeface="Times New Roman" pitchFamily="18" charset="0"/>
                <a:cs typeface="Times New Roman" pitchFamily="18" charset="0"/>
              </a:rPr>
              <a:t>canaliculi</a:t>
            </a:r>
            <a:r>
              <a:rPr lang="en-US" sz="2000" dirty="0">
                <a:latin typeface="Times New Roman" pitchFamily="18" charset="0"/>
                <a:cs typeface="Times New Roman" pitchFamily="18" charset="0"/>
              </a:rPr>
              <a:t>, pick up some constituents of</a:t>
            </a:r>
          </a:p>
          <a:p>
            <a:pPr marL="0" indent="0" algn="l" rtl="0">
              <a:buNone/>
            </a:pPr>
            <a:r>
              <a:rPr lang="en-US" sz="2000" dirty="0">
                <a:latin typeface="Times New Roman" pitchFamily="18" charset="0"/>
                <a:cs typeface="Times New Roman" pitchFamily="18" charset="0"/>
              </a:rPr>
              <a:t>bile from the blood (e.g. bile pigments), synthesize some constituents (e.g.</a:t>
            </a:r>
          </a:p>
          <a:p>
            <a:pPr marL="0" indent="0" algn="l" rtl="0">
              <a:buNone/>
            </a:pPr>
            <a:r>
              <a:rPr lang="en-US" sz="2000" dirty="0">
                <a:latin typeface="Times New Roman" pitchFamily="18" charset="0"/>
                <a:cs typeface="Times New Roman" pitchFamily="18" charset="0"/>
              </a:rPr>
              <a:t>bile salts) and secrete a mixture into the biliary </a:t>
            </a:r>
            <a:r>
              <a:rPr lang="en-US" sz="2000" dirty="0" err="1">
                <a:latin typeface="Times New Roman" pitchFamily="18" charset="0"/>
                <a:cs typeface="Times New Roman" pitchFamily="18" charset="0"/>
              </a:rPr>
              <a:t>canaliculi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Ductular</a:t>
            </a:r>
            <a:r>
              <a:rPr lang="en-US" sz="2000" dirty="0">
                <a:latin typeface="Times New Roman" pitchFamily="18" charset="0"/>
                <a:cs typeface="Times New Roman" pitchFamily="18" charset="0"/>
              </a:rPr>
              <a:t> cells</a:t>
            </a:r>
          </a:p>
          <a:p>
            <a:pPr marL="0" indent="0" algn="l" rtl="0">
              <a:buNone/>
            </a:pPr>
            <a:r>
              <a:rPr lang="en-US" sz="2000" dirty="0">
                <a:latin typeface="Times New Roman" pitchFamily="18" charset="0"/>
                <a:cs typeface="Times New Roman" pitchFamily="18" charset="0"/>
              </a:rPr>
              <a:t>contribute HCO3− and </a:t>
            </a:r>
            <a:r>
              <a:rPr lang="en-US" sz="2000" dirty="0" err="1">
                <a:latin typeface="Times New Roman" pitchFamily="18" charset="0"/>
                <a:cs typeface="Times New Roman" pitchFamily="18" charset="0"/>
              </a:rPr>
              <a:t>Cl</a:t>
            </a:r>
            <a:r>
              <a:rPr lang="en-US" sz="2000" dirty="0">
                <a:latin typeface="Times New Roman" pitchFamily="18" charset="0"/>
                <a:cs typeface="Times New Roman" pitchFamily="18" charset="0"/>
              </a:rPr>
              <a:t>− to the mixture giving rise to hepatic bile . </a:t>
            </a:r>
            <a:endParaRPr lang="ar-IQ" sz="2000" dirty="0">
              <a:latin typeface="Times New Roman" pitchFamily="18" charset="0"/>
              <a:cs typeface="Times New Roman" pitchFamily="18" charset="0"/>
            </a:endParaRPr>
          </a:p>
        </p:txBody>
      </p:sp>
    </p:spTree>
    <p:extLst>
      <p:ext uri="{BB962C8B-B14F-4D97-AF65-F5344CB8AC3E}">
        <p14:creationId xmlns:p14="http://schemas.microsoft.com/office/powerpoint/2010/main" val="29067448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260648"/>
            <a:ext cx="8507288" cy="6336704"/>
          </a:xfrm>
        </p:spPr>
        <p:txBody>
          <a:bodyPr>
            <a:normAutofit/>
          </a:bodyPr>
          <a:lstStyle/>
          <a:p>
            <a:pPr marL="0" indent="0" algn="l" rtl="0">
              <a:buNone/>
            </a:pPr>
            <a:r>
              <a:rPr lang="en-US" sz="2800" b="1" dirty="0">
                <a:solidFill>
                  <a:srgbClr val="FF0000"/>
                </a:solidFill>
                <a:latin typeface="Times New Roman" pitchFamily="18" charset="0"/>
                <a:cs typeface="Times New Roman" pitchFamily="18" charset="0"/>
              </a:rPr>
              <a:t>Functions of gallbladder</a:t>
            </a:r>
          </a:p>
          <a:p>
            <a:pPr marL="0" indent="0" algn="l" rtl="0">
              <a:buNone/>
            </a:pPr>
            <a:r>
              <a:rPr lang="en-US" sz="2000" dirty="0">
                <a:latin typeface="Times New Roman" pitchFamily="18" charset="0"/>
                <a:cs typeface="Times New Roman" pitchFamily="18" charset="0"/>
              </a:rPr>
              <a:t>Gallbladder is a thin walled sac-like structure with a storage capacity of</a:t>
            </a:r>
          </a:p>
          <a:p>
            <a:pPr marL="0" indent="0" algn="l" rtl="0">
              <a:buNone/>
            </a:pPr>
            <a:r>
              <a:rPr lang="en-US" sz="2000" dirty="0">
                <a:latin typeface="Times New Roman" pitchFamily="18" charset="0"/>
                <a:cs typeface="Times New Roman" pitchFamily="18" charset="0"/>
              </a:rPr>
              <a:t>about 50 ml. It is not essential for life. Removal of gallbladder</a:t>
            </a:r>
          </a:p>
          <a:p>
            <a:pPr marL="0" indent="0" algn="l" rtl="0">
              <a:buNone/>
            </a:pPr>
            <a:r>
              <a:rPr lang="en-US" sz="2000" dirty="0">
                <a:latin typeface="Times New Roman" pitchFamily="18" charset="0"/>
                <a:cs typeface="Times New Roman" pitchFamily="18" charset="0"/>
              </a:rPr>
              <a:t>(cholecystectomy) in patients suffering from dysfunction of gallbladder</a:t>
            </a:r>
          </a:p>
          <a:p>
            <a:pPr marL="0" indent="0" algn="l" rtl="0">
              <a:buNone/>
            </a:pPr>
            <a:r>
              <a:rPr lang="en-US" sz="2000" dirty="0">
                <a:latin typeface="Times New Roman" pitchFamily="18" charset="0"/>
                <a:cs typeface="Times New Roman" pitchFamily="18" charset="0"/>
              </a:rPr>
              <a:t>does not result in any major disadvantages. Functions of gallbladder are:</a:t>
            </a:r>
          </a:p>
          <a:p>
            <a:pPr marL="0" indent="0" algn="l" rtl="0">
              <a:buNone/>
            </a:pPr>
            <a:r>
              <a:rPr lang="en-US" sz="2000" b="1" dirty="0">
                <a:latin typeface="Times New Roman" pitchFamily="18" charset="0"/>
                <a:cs typeface="Times New Roman" pitchFamily="18" charset="0"/>
              </a:rPr>
              <a:t>1. Storage of bile.</a:t>
            </a:r>
          </a:p>
          <a:p>
            <a:pPr marL="0" indent="0" algn="l" rtl="0">
              <a:buNone/>
            </a:pPr>
            <a:r>
              <a:rPr lang="en-US" sz="2000" b="1" dirty="0">
                <a:latin typeface="Times New Roman" pitchFamily="18" charset="0"/>
                <a:cs typeface="Times New Roman" pitchFamily="18" charset="0"/>
              </a:rPr>
              <a:t>2. Concentration of bile. </a:t>
            </a:r>
          </a:p>
          <a:p>
            <a:pPr marL="0" indent="0" algn="l" rtl="0">
              <a:buNone/>
            </a:pPr>
            <a:r>
              <a:rPr lang="en-US" sz="2000" b="1" dirty="0">
                <a:latin typeface="Times New Roman" pitchFamily="18" charset="0"/>
                <a:cs typeface="Times New Roman" pitchFamily="18" charset="0"/>
              </a:rPr>
              <a:t>3. Effect on the pH of bile.</a:t>
            </a:r>
          </a:p>
          <a:p>
            <a:pPr marL="0" indent="0" algn="l" rtl="0">
              <a:buNone/>
            </a:pPr>
            <a:r>
              <a:rPr lang="en-US" sz="2000" b="1" dirty="0">
                <a:latin typeface="Times New Roman" pitchFamily="18" charset="0"/>
                <a:cs typeface="Times New Roman" pitchFamily="18" charset="0"/>
              </a:rPr>
              <a:t>4. Secretion of mucus.</a:t>
            </a:r>
          </a:p>
          <a:p>
            <a:pPr marL="0" indent="0" algn="l" rtl="0">
              <a:buNone/>
            </a:pPr>
            <a:r>
              <a:rPr lang="en-US" sz="2000" b="1" dirty="0">
                <a:latin typeface="Times New Roman" pitchFamily="18" charset="0"/>
                <a:cs typeface="Times New Roman" pitchFamily="18" charset="0"/>
              </a:rPr>
              <a:t>5. Regulates equalization of pressure in biliary system.</a:t>
            </a:r>
          </a:p>
          <a:p>
            <a:pPr marL="0" indent="0" algn="l" rtl="0">
              <a:buNone/>
            </a:pPr>
            <a:r>
              <a:rPr lang="en-US" sz="2400" b="1" dirty="0">
                <a:solidFill>
                  <a:srgbClr val="FF0000"/>
                </a:solidFill>
                <a:latin typeface="Times New Roman" pitchFamily="18" charset="0"/>
                <a:cs typeface="Times New Roman" pitchFamily="18" charset="0"/>
              </a:rPr>
              <a:t>Functions of bile</a:t>
            </a:r>
          </a:p>
          <a:p>
            <a:pPr marL="0" indent="0" algn="l" rtl="0">
              <a:buNone/>
            </a:pPr>
            <a:r>
              <a:rPr lang="en-US" sz="2000" dirty="0">
                <a:latin typeface="Times New Roman" pitchFamily="18" charset="0"/>
                <a:cs typeface="Times New Roman" pitchFamily="18" charset="0"/>
              </a:rPr>
              <a:t>Functions </a:t>
            </a:r>
            <a:r>
              <a:rPr lang="en-US" sz="2000" dirty="0" err="1">
                <a:latin typeface="Times New Roman" pitchFamily="18" charset="0"/>
                <a:cs typeface="Times New Roman" pitchFamily="18" charset="0"/>
              </a:rPr>
              <a:t>subserved</a:t>
            </a:r>
            <a:r>
              <a:rPr lang="en-US" sz="2000" dirty="0">
                <a:latin typeface="Times New Roman" pitchFamily="18" charset="0"/>
                <a:cs typeface="Times New Roman" pitchFamily="18" charset="0"/>
              </a:rPr>
              <a:t> by the bile poured into the duodenum are because</a:t>
            </a:r>
          </a:p>
          <a:p>
            <a:pPr marL="0" indent="0" algn="l" rtl="0">
              <a:buNone/>
            </a:pPr>
            <a:r>
              <a:rPr lang="en-US" sz="2000" dirty="0">
                <a:latin typeface="Times New Roman" pitchFamily="18" charset="0"/>
                <a:cs typeface="Times New Roman" pitchFamily="18" charset="0"/>
              </a:rPr>
              <a:t>of its constituents (mainly bile salts), which have already been discussed.</a:t>
            </a:r>
          </a:p>
          <a:p>
            <a:pPr marL="0" indent="0" algn="l" rtl="0">
              <a:buNone/>
            </a:pPr>
            <a:r>
              <a:rPr lang="en-US" sz="2000" dirty="0">
                <a:latin typeface="Times New Roman" pitchFamily="18" charset="0"/>
                <a:cs typeface="Times New Roman" pitchFamily="18" charset="0"/>
              </a:rPr>
              <a:t>However, they are compiled and summarized once again:</a:t>
            </a:r>
            <a:endParaRPr lang="ar-IQ" sz="2000" dirty="0">
              <a:latin typeface="Times New Roman" pitchFamily="18" charset="0"/>
              <a:cs typeface="Times New Roman" pitchFamily="18" charset="0"/>
            </a:endParaRPr>
          </a:p>
        </p:txBody>
      </p:sp>
    </p:spTree>
    <p:extLst>
      <p:ext uri="{BB962C8B-B14F-4D97-AF65-F5344CB8AC3E}">
        <p14:creationId xmlns:p14="http://schemas.microsoft.com/office/powerpoint/2010/main" val="1349278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16632"/>
            <a:ext cx="8712968" cy="6480720"/>
          </a:xfrm>
        </p:spPr>
        <p:txBody>
          <a:bodyPr>
            <a:noAutofit/>
          </a:bodyPr>
          <a:lstStyle/>
          <a:p>
            <a:pPr marL="0" indent="0" algn="l" rtl="0">
              <a:buNone/>
            </a:pPr>
            <a:endParaRPr lang="en-US" sz="2000" dirty="0">
              <a:solidFill>
                <a:srgbClr val="000000"/>
              </a:solidFill>
              <a:latin typeface="Corbel"/>
            </a:endParaRPr>
          </a:p>
          <a:p>
            <a:pPr marL="0" indent="0" algn="l" rtl="0">
              <a:buNone/>
            </a:pPr>
            <a:r>
              <a:rPr lang="en-US" sz="2000" dirty="0">
                <a:solidFill>
                  <a:srgbClr val="000000"/>
                </a:solidFill>
                <a:latin typeface="Corbel"/>
              </a:rPr>
              <a:t>Phases of digestion  Include :</a:t>
            </a:r>
            <a:br>
              <a:rPr lang="en-US" sz="2000" dirty="0">
                <a:solidFill>
                  <a:srgbClr val="000000"/>
                </a:solidFill>
                <a:latin typeface="Corbel"/>
              </a:rPr>
            </a:br>
            <a:r>
              <a:rPr lang="en-US" sz="2000" dirty="0">
                <a:solidFill>
                  <a:srgbClr val="60B5CC"/>
                </a:solidFill>
                <a:latin typeface="Corbel"/>
              </a:rPr>
              <a:t>1. </a:t>
            </a:r>
            <a:r>
              <a:rPr lang="en-US" sz="2000" dirty="0">
                <a:solidFill>
                  <a:srgbClr val="000000"/>
                </a:solidFill>
                <a:latin typeface="Corbel"/>
              </a:rPr>
              <a:t>Ingestion</a:t>
            </a:r>
            <a:br>
              <a:rPr lang="en-US" sz="2000" dirty="0">
                <a:solidFill>
                  <a:srgbClr val="000000"/>
                </a:solidFill>
                <a:latin typeface="Corbel"/>
              </a:rPr>
            </a:br>
            <a:r>
              <a:rPr lang="en-US" sz="2000" dirty="0">
                <a:solidFill>
                  <a:srgbClr val="60B5CC"/>
                </a:solidFill>
                <a:latin typeface="Corbel"/>
              </a:rPr>
              <a:t>2. </a:t>
            </a:r>
            <a:r>
              <a:rPr lang="en-US" sz="2000" dirty="0">
                <a:solidFill>
                  <a:srgbClr val="000000"/>
                </a:solidFill>
                <a:latin typeface="Corbel"/>
              </a:rPr>
              <a:t>Movement</a:t>
            </a:r>
            <a:br>
              <a:rPr lang="en-US" sz="2000" dirty="0">
                <a:solidFill>
                  <a:srgbClr val="000000"/>
                </a:solidFill>
                <a:latin typeface="Corbel"/>
              </a:rPr>
            </a:br>
            <a:r>
              <a:rPr lang="en-US" sz="2000" dirty="0">
                <a:solidFill>
                  <a:srgbClr val="60B5CC"/>
                </a:solidFill>
                <a:latin typeface="Corbel"/>
              </a:rPr>
              <a:t>3. </a:t>
            </a:r>
            <a:r>
              <a:rPr lang="en-US" sz="2000" dirty="0">
                <a:solidFill>
                  <a:srgbClr val="000000"/>
                </a:solidFill>
                <a:latin typeface="Corbel"/>
              </a:rPr>
              <a:t>Mechanical and Chemical Digestion</a:t>
            </a:r>
            <a:br>
              <a:rPr lang="en-US" sz="2000" dirty="0">
                <a:solidFill>
                  <a:srgbClr val="000000"/>
                </a:solidFill>
                <a:latin typeface="Corbel"/>
              </a:rPr>
            </a:br>
            <a:r>
              <a:rPr lang="en-US" sz="2000" dirty="0">
                <a:solidFill>
                  <a:srgbClr val="60B5CC"/>
                </a:solidFill>
                <a:latin typeface="Corbel"/>
              </a:rPr>
              <a:t>4. </a:t>
            </a:r>
            <a:r>
              <a:rPr lang="en-US" sz="2000" dirty="0">
                <a:solidFill>
                  <a:srgbClr val="000000"/>
                </a:solidFill>
                <a:latin typeface="Corbel"/>
              </a:rPr>
              <a:t>Absorption</a:t>
            </a:r>
            <a:br>
              <a:rPr lang="en-US" sz="2000" dirty="0">
                <a:solidFill>
                  <a:srgbClr val="000000"/>
                </a:solidFill>
                <a:latin typeface="Corbel"/>
              </a:rPr>
            </a:br>
            <a:r>
              <a:rPr lang="en-US" sz="2000" dirty="0">
                <a:solidFill>
                  <a:srgbClr val="60B5CC"/>
                </a:solidFill>
                <a:latin typeface="Corbel"/>
              </a:rPr>
              <a:t>5. </a:t>
            </a:r>
            <a:r>
              <a:rPr lang="en-US" sz="2000" dirty="0">
                <a:solidFill>
                  <a:srgbClr val="000000"/>
                </a:solidFill>
                <a:latin typeface="Corbel"/>
              </a:rPr>
              <a:t>Elimination</a:t>
            </a:r>
            <a:r>
              <a:rPr lang="en-US" sz="2000" dirty="0"/>
              <a:t> </a:t>
            </a:r>
            <a:br>
              <a:rPr lang="en-US" sz="2000" dirty="0"/>
            </a:br>
            <a:endParaRPr lang="en-US" sz="2000" dirty="0"/>
          </a:p>
          <a:p>
            <a:pPr marL="0" indent="0" algn="l" rtl="0">
              <a:buNone/>
            </a:pPr>
            <a:r>
              <a:rPr lang="en-US" sz="2000" dirty="0">
                <a:solidFill>
                  <a:srgbClr val="000000"/>
                </a:solidFill>
                <a:latin typeface="Corbel"/>
              </a:rPr>
              <a:t>Types</a:t>
            </a:r>
            <a:br>
              <a:rPr lang="en-US" sz="2000" dirty="0">
                <a:solidFill>
                  <a:srgbClr val="000000"/>
                </a:solidFill>
                <a:latin typeface="Corbel"/>
              </a:rPr>
            </a:br>
            <a:r>
              <a:rPr lang="en-US" sz="2000" dirty="0">
                <a:solidFill>
                  <a:srgbClr val="60B5CC"/>
                </a:solidFill>
                <a:latin typeface="Wingdings"/>
              </a:rPr>
              <a:t> </a:t>
            </a:r>
            <a:r>
              <a:rPr lang="en-US" sz="2000" b="1" dirty="0">
                <a:solidFill>
                  <a:srgbClr val="000000"/>
                </a:solidFill>
                <a:latin typeface="Corbel"/>
              </a:rPr>
              <a:t>Mechanical (physical)</a:t>
            </a:r>
            <a:br>
              <a:rPr lang="en-US" sz="2000" b="1" dirty="0">
                <a:solidFill>
                  <a:srgbClr val="000000"/>
                </a:solidFill>
                <a:latin typeface="Corbel"/>
              </a:rPr>
            </a:br>
            <a:r>
              <a:rPr lang="en-US" sz="2000" dirty="0">
                <a:solidFill>
                  <a:srgbClr val="E66C7D"/>
                </a:solidFill>
                <a:latin typeface="Arial"/>
              </a:rPr>
              <a:t>▪ </a:t>
            </a:r>
            <a:r>
              <a:rPr lang="en-US" sz="2000" dirty="0">
                <a:solidFill>
                  <a:srgbClr val="000000"/>
                </a:solidFill>
                <a:latin typeface="Corbel"/>
              </a:rPr>
              <a:t>Chew</a:t>
            </a:r>
            <a:br>
              <a:rPr lang="en-US" sz="2000" dirty="0">
                <a:solidFill>
                  <a:srgbClr val="000000"/>
                </a:solidFill>
                <a:latin typeface="Corbel"/>
              </a:rPr>
            </a:br>
            <a:r>
              <a:rPr lang="en-US" sz="2000" dirty="0">
                <a:solidFill>
                  <a:srgbClr val="E66C7D"/>
                </a:solidFill>
                <a:latin typeface="Arial"/>
              </a:rPr>
              <a:t>▪ </a:t>
            </a:r>
            <a:r>
              <a:rPr lang="en-US" sz="2000" dirty="0">
                <a:solidFill>
                  <a:srgbClr val="000000"/>
                </a:solidFill>
                <a:latin typeface="Corbel"/>
              </a:rPr>
              <a:t>Tear</a:t>
            </a:r>
            <a:br>
              <a:rPr lang="en-US" sz="2000" dirty="0">
                <a:solidFill>
                  <a:srgbClr val="000000"/>
                </a:solidFill>
                <a:latin typeface="Corbel"/>
              </a:rPr>
            </a:br>
            <a:r>
              <a:rPr lang="en-US" sz="2000" dirty="0">
                <a:solidFill>
                  <a:srgbClr val="E66C7D"/>
                </a:solidFill>
                <a:latin typeface="Arial"/>
              </a:rPr>
              <a:t>▪ </a:t>
            </a:r>
            <a:r>
              <a:rPr lang="en-US" sz="2000" dirty="0">
                <a:solidFill>
                  <a:srgbClr val="000000"/>
                </a:solidFill>
                <a:latin typeface="Corbel"/>
              </a:rPr>
              <a:t>Grind</a:t>
            </a:r>
            <a:br>
              <a:rPr lang="en-US" sz="2000" dirty="0">
                <a:solidFill>
                  <a:srgbClr val="000000"/>
                </a:solidFill>
                <a:latin typeface="Corbel"/>
              </a:rPr>
            </a:br>
            <a:r>
              <a:rPr lang="en-US" sz="2000" dirty="0">
                <a:solidFill>
                  <a:srgbClr val="E66C7D"/>
                </a:solidFill>
                <a:latin typeface="Arial"/>
              </a:rPr>
              <a:t>▪ </a:t>
            </a:r>
            <a:r>
              <a:rPr lang="en-US" sz="2000" dirty="0">
                <a:solidFill>
                  <a:srgbClr val="000000"/>
                </a:solidFill>
                <a:latin typeface="Corbel"/>
              </a:rPr>
              <a:t>Mash</a:t>
            </a:r>
            <a:br>
              <a:rPr lang="en-US" sz="2000" dirty="0">
                <a:solidFill>
                  <a:srgbClr val="000000"/>
                </a:solidFill>
                <a:latin typeface="Corbel"/>
              </a:rPr>
            </a:br>
            <a:r>
              <a:rPr lang="en-US" sz="2000" dirty="0">
                <a:solidFill>
                  <a:srgbClr val="E66C7D"/>
                </a:solidFill>
                <a:latin typeface="Arial"/>
              </a:rPr>
              <a:t>▪ </a:t>
            </a:r>
            <a:r>
              <a:rPr lang="en-US" sz="2000" dirty="0">
                <a:solidFill>
                  <a:srgbClr val="000000"/>
                </a:solidFill>
                <a:latin typeface="Corbel"/>
              </a:rPr>
              <a:t>Mix</a:t>
            </a:r>
            <a:br>
              <a:rPr lang="en-US" sz="2000" dirty="0">
                <a:solidFill>
                  <a:srgbClr val="000000"/>
                </a:solidFill>
                <a:latin typeface="Corbel"/>
              </a:rPr>
            </a:br>
            <a:r>
              <a:rPr lang="en-US" sz="2000" dirty="0">
                <a:solidFill>
                  <a:srgbClr val="60B5CC"/>
                </a:solidFill>
                <a:latin typeface="Wingdings"/>
              </a:rPr>
              <a:t> </a:t>
            </a:r>
          </a:p>
          <a:p>
            <a:pPr marL="0" indent="0" algn="l" rtl="0">
              <a:buNone/>
            </a:pPr>
            <a:r>
              <a:rPr lang="en-US" sz="2000" b="1" dirty="0">
                <a:solidFill>
                  <a:srgbClr val="000000"/>
                </a:solidFill>
                <a:latin typeface="Corbel"/>
              </a:rPr>
              <a:t>Chemical</a:t>
            </a:r>
            <a:br>
              <a:rPr lang="en-US" sz="2000" dirty="0">
                <a:solidFill>
                  <a:srgbClr val="000000"/>
                </a:solidFill>
                <a:latin typeface="Corbel"/>
              </a:rPr>
            </a:br>
            <a:r>
              <a:rPr lang="en-US" sz="2000" dirty="0">
                <a:solidFill>
                  <a:srgbClr val="E66C7D"/>
                </a:solidFill>
                <a:latin typeface="Arial"/>
              </a:rPr>
              <a:t>▪ </a:t>
            </a:r>
            <a:r>
              <a:rPr lang="en-US" sz="2000" dirty="0">
                <a:solidFill>
                  <a:srgbClr val="000000"/>
                </a:solidFill>
                <a:latin typeface="Corbel"/>
              </a:rPr>
              <a:t>Enzymatic reactions to improve digestion of</a:t>
            </a:r>
            <a:br>
              <a:rPr lang="en-US" sz="2000" dirty="0">
                <a:solidFill>
                  <a:srgbClr val="000000"/>
                </a:solidFill>
                <a:latin typeface="Corbel"/>
              </a:rPr>
            </a:br>
            <a:r>
              <a:rPr lang="en-US" sz="2000" dirty="0">
                <a:solidFill>
                  <a:srgbClr val="6BB76D"/>
                </a:solidFill>
                <a:latin typeface="Arial"/>
              </a:rPr>
              <a:t>▪ </a:t>
            </a:r>
            <a:r>
              <a:rPr lang="en-US" sz="2000" dirty="0">
                <a:solidFill>
                  <a:srgbClr val="000000"/>
                </a:solidFill>
                <a:latin typeface="Corbel"/>
              </a:rPr>
              <a:t>Carbohydrates</a:t>
            </a:r>
            <a:br>
              <a:rPr lang="en-US" sz="2000" dirty="0">
                <a:solidFill>
                  <a:srgbClr val="000000"/>
                </a:solidFill>
                <a:latin typeface="Corbel"/>
              </a:rPr>
            </a:br>
            <a:r>
              <a:rPr lang="en-US" sz="2000" dirty="0">
                <a:solidFill>
                  <a:srgbClr val="6BB76D"/>
                </a:solidFill>
                <a:latin typeface="Arial"/>
              </a:rPr>
              <a:t>▪ </a:t>
            </a:r>
            <a:r>
              <a:rPr lang="en-US" sz="2000" dirty="0">
                <a:solidFill>
                  <a:srgbClr val="000000"/>
                </a:solidFill>
                <a:latin typeface="Corbel"/>
              </a:rPr>
              <a:t>Proteins</a:t>
            </a:r>
            <a:br>
              <a:rPr lang="en-US" sz="2000" dirty="0">
                <a:solidFill>
                  <a:srgbClr val="000000"/>
                </a:solidFill>
                <a:latin typeface="Corbel"/>
              </a:rPr>
            </a:br>
            <a:r>
              <a:rPr lang="en-US" sz="2000" dirty="0">
                <a:solidFill>
                  <a:srgbClr val="6BB76D"/>
                </a:solidFill>
                <a:latin typeface="Arial"/>
              </a:rPr>
              <a:t>▪ </a:t>
            </a:r>
            <a:r>
              <a:rPr lang="en-US" sz="2000" dirty="0">
                <a:solidFill>
                  <a:srgbClr val="000000"/>
                </a:solidFill>
                <a:latin typeface="Corbel"/>
              </a:rPr>
              <a:t>Lipids</a:t>
            </a:r>
            <a:br>
              <a:rPr lang="en-US" sz="2000" dirty="0"/>
            </a:br>
            <a:endParaRPr lang="ar-IQ" sz="2000" dirty="0"/>
          </a:p>
        </p:txBody>
      </p:sp>
    </p:spTree>
    <p:extLst>
      <p:ext uri="{BB962C8B-B14F-4D97-AF65-F5344CB8AC3E}">
        <p14:creationId xmlns:p14="http://schemas.microsoft.com/office/powerpoint/2010/main" val="2814993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260648"/>
            <a:ext cx="8507288" cy="5865515"/>
          </a:xfrm>
        </p:spPr>
        <p:txBody>
          <a:bodyPr>
            <a:normAutofit/>
          </a:bodyPr>
          <a:lstStyle/>
          <a:p>
            <a:pPr marL="0" indent="0" algn="l" rtl="0">
              <a:buNone/>
            </a:pPr>
            <a:r>
              <a:rPr lang="en-US" sz="2000" b="1" dirty="0">
                <a:latin typeface="Times New Roman" pitchFamily="18" charset="0"/>
                <a:cs typeface="Times New Roman" pitchFamily="18" charset="0"/>
              </a:rPr>
              <a:t>1. Digestive function. </a:t>
            </a:r>
          </a:p>
          <a:p>
            <a:pPr marL="0" indent="0" algn="l" rtl="0">
              <a:buNone/>
            </a:pPr>
            <a:r>
              <a:rPr lang="en-US" sz="2000" b="1" dirty="0">
                <a:latin typeface="Times New Roman" pitchFamily="18" charset="0"/>
                <a:cs typeface="Times New Roman" pitchFamily="18" charset="0"/>
              </a:rPr>
              <a:t>2. Absorptive functions. </a:t>
            </a:r>
          </a:p>
          <a:p>
            <a:pPr marL="0" indent="0" algn="l" rtl="0">
              <a:buNone/>
            </a:pPr>
            <a:r>
              <a:rPr lang="en-US" sz="2000" b="1" dirty="0">
                <a:latin typeface="Times New Roman" pitchFamily="18" charset="0"/>
                <a:cs typeface="Times New Roman" pitchFamily="18" charset="0"/>
              </a:rPr>
              <a:t>3. Excretory function. </a:t>
            </a:r>
          </a:p>
          <a:p>
            <a:pPr marL="0" indent="0" algn="l" rtl="0">
              <a:buNone/>
            </a:pPr>
            <a:r>
              <a:rPr lang="en-US" sz="2000" b="1" dirty="0">
                <a:latin typeface="Times New Roman" pitchFamily="18" charset="0"/>
                <a:cs typeface="Times New Roman" pitchFamily="18" charset="0"/>
              </a:rPr>
              <a:t>4. Laxative action. </a:t>
            </a:r>
          </a:p>
          <a:p>
            <a:pPr marL="0" indent="0" algn="l" rtl="0">
              <a:buNone/>
            </a:pPr>
            <a:r>
              <a:rPr lang="en-US" sz="2000" b="1" dirty="0">
                <a:latin typeface="Times New Roman" pitchFamily="18" charset="0"/>
                <a:cs typeface="Times New Roman" pitchFamily="18" charset="0"/>
              </a:rPr>
              <a:t>5. Protective action.</a:t>
            </a:r>
          </a:p>
          <a:p>
            <a:pPr marL="0" indent="0" algn="l" rtl="0">
              <a:buNone/>
            </a:pPr>
            <a:r>
              <a:rPr lang="en-US" sz="2000" b="1" dirty="0">
                <a:latin typeface="Times New Roman" pitchFamily="18" charset="0"/>
                <a:cs typeface="Times New Roman" pitchFamily="18" charset="0"/>
              </a:rPr>
              <a:t>6. </a:t>
            </a:r>
            <a:r>
              <a:rPr lang="en-US" sz="2000" b="1" dirty="0" err="1">
                <a:latin typeface="Times New Roman" pitchFamily="18" charset="0"/>
                <a:cs typeface="Times New Roman" pitchFamily="18" charset="0"/>
              </a:rPr>
              <a:t>Choleretic</a:t>
            </a:r>
            <a:r>
              <a:rPr lang="en-US" sz="2000" b="1" dirty="0">
                <a:latin typeface="Times New Roman" pitchFamily="18" charset="0"/>
                <a:cs typeface="Times New Roman" pitchFamily="18" charset="0"/>
              </a:rPr>
              <a:t> action</a:t>
            </a:r>
          </a:p>
          <a:p>
            <a:pPr marL="0" indent="0" algn="l" rtl="0">
              <a:buNone/>
            </a:pPr>
            <a:r>
              <a:rPr lang="en-US" sz="2000" b="1" dirty="0">
                <a:latin typeface="Times New Roman" pitchFamily="18" charset="0"/>
                <a:cs typeface="Times New Roman" pitchFamily="18" charset="0"/>
              </a:rPr>
              <a:t>7. Maintenance of pH of GIT.</a:t>
            </a:r>
          </a:p>
          <a:p>
            <a:pPr marL="0" indent="0" algn="l" rtl="0">
              <a:buNone/>
            </a:pPr>
            <a:r>
              <a:rPr lang="en-US" sz="2000" b="1" dirty="0">
                <a:latin typeface="Times New Roman" pitchFamily="18" charset="0"/>
                <a:cs typeface="Times New Roman" pitchFamily="18" charset="0"/>
              </a:rPr>
              <a:t>8. Prevention of gall stone formation.</a:t>
            </a:r>
          </a:p>
          <a:p>
            <a:pPr marL="0" indent="0" algn="l" rtl="0">
              <a:buNone/>
            </a:pPr>
            <a:r>
              <a:rPr lang="en-US" sz="2000" b="1" dirty="0">
                <a:latin typeface="Times New Roman" pitchFamily="18" charset="0"/>
                <a:cs typeface="Times New Roman" pitchFamily="18" charset="0"/>
              </a:rPr>
              <a:t>9. Lubricating function.</a:t>
            </a:r>
          </a:p>
          <a:p>
            <a:pPr marL="0" indent="0" algn="l" rtl="0">
              <a:buNone/>
            </a:pPr>
            <a:r>
              <a:rPr lang="en-US" sz="2000" b="1" dirty="0">
                <a:latin typeface="Times New Roman" pitchFamily="18" charset="0"/>
                <a:cs typeface="Times New Roman" pitchFamily="18" charset="0"/>
              </a:rPr>
              <a:t>10. </a:t>
            </a:r>
            <a:r>
              <a:rPr lang="en-US" sz="2000" b="1" dirty="0" err="1">
                <a:latin typeface="Times New Roman" pitchFamily="18" charset="0"/>
                <a:cs typeface="Times New Roman" pitchFamily="18" charset="0"/>
              </a:rPr>
              <a:t>Cholagogue</a:t>
            </a:r>
            <a:r>
              <a:rPr lang="en-US" sz="2000" b="1" dirty="0">
                <a:latin typeface="Times New Roman" pitchFamily="18" charset="0"/>
                <a:cs typeface="Times New Roman" pitchFamily="18" charset="0"/>
              </a:rPr>
              <a:t> function</a:t>
            </a:r>
            <a:endParaRPr lang="ar-IQ" sz="2000" b="1" dirty="0">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lstStyle/>
          <a:p>
            <a:endParaRPr lang="ar-IQ" dirty="0">
              <a:solidFill>
                <a:prstClr val="black">
                  <a:tint val="75000"/>
                </a:prstClr>
              </a:solidFill>
            </a:endParaRPr>
          </a:p>
        </p:txBody>
      </p:sp>
    </p:spTree>
    <p:extLst>
      <p:ext uri="{BB962C8B-B14F-4D97-AF65-F5344CB8AC3E}">
        <p14:creationId xmlns:p14="http://schemas.microsoft.com/office/powerpoint/2010/main" val="27970398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260648"/>
            <a:ext cx="8568952" cy="5865515"/>
          </a:xfrm>
        </p:spPr>
        <p:txBody>
          <a:bodyPr>
            <a:normAutofit/>
          </a:bodyPr>
          <a:lstStyle/>
          <a:p>
            <a:pPr marL="0" indent="0" algn="l" rtl="0">
              <a:buNone/>
            </a:pPr>
            <a:r>
              <a:rPr lang="en-US" sz="2400" b="1" dirty="0">
                <a:solidFill>
                  <a:srgbClr val="FF0000"/>
                </a:solidFill>
                <a:latin typeface="Times New Roman" pitchFamily="18" charset="0"/>
                <a:cs typeface="Times New Roman" pitchFamily="18" charset="0"/>
              </a:rPr>
              <a:t>Liver function tests</a:t>
            </a:r>
          </a:p>
          <a:p>
            <a:pPr marL="0" indent="0" algn="l" rtl="0">
              <a:buNone/>
            </a:pPr>
            <a:r>
              <a:rPr lang="en-US" sz="2000" dirty="0">
                <a:latin typeface="Times New Roman" pitchFamily="18" charset="0"/>
                <a:cs typeface="Times New Roman" pitchFamily="18" charset="0"/>
              </a:rPr>
              <a:t>The liver function tests (LFTs) are the investigations to assess the</a:t>
            </a:r>
          </a:p>
          <a:p>
            <a:pPr marL="0" indent="0" algn="l" rtl="0">
              <a:buNone/>
            </a:pPr>
            <a:r>
              <a:rPr lang="en-US" sz="2000" dirty="0">
                <a:latin typeface="Times New Roman" pitchFamily="18" charset="0"/>
                <a:cs typeface="Times New Roman" pitchFamily="18" charset="0"/>
              </a:rPr>
              <a:t>capacity of the liver to carry out any of the functions it performs. Thus,</a:t>
            </a:r>
          </a:p>
          <a:p>
            <a:pPr marL="0" indent="0" algn="l" rtl="0">
              <a:buNone/>
            </a:pPr>
            <a:r>
              <a:rPr lang="en-US" sz="2000" dirty="0">
                <a:latin typeface="Times New Roman" pitchFamily="18" charset="0"/>
                <a:cs typeface="Times New Roman" pitchFamily="18" charset="0"/>
              </a:rPr>
              <a:t>LFTs help in:</a:t>
            </a:r>
          </a:p>
          <a:p>
            <a:pPr marL="0" indent="0" algn="l" rtl="0">
              <a:buNone/>
            </a:pPr>
            <a:r>
              <a:rPr lang="en-US" sz="2000" dirty="0">
                <a:latin typeface="Times New Roman" pitchFamily="18" charset="0"/>
                <a:cs typeface="Times New Roman" pitchFamily="18" charset="0"/>
              </a:rPr>
              <a:t>• Assessing the extent of functional damage to the liver,</a:t>
            </a:r>
          </a:p>
          <a:p>
            <a:pPr marL="0" indent="0" algn="l" rtl="0">
              <a:buNone/>
            </a:pPr>
            <a:r>
              <a:rPr lang="en-US" sz="2000" dirty="0">
                <a:latin typeface="Times New Roman" pitchFamily="18" charset="0"/>
                <a:cs typeface="Times New Roman" pitchFamily="18" charset="0"/>
              </a:rPr>
              <a:t>• Diagnosing the cause of hepatic insufficiency and</a:t>
            </a:r>
          </a:p>
          <a:p>
            <a:pPr marL="0" indent="0" algn="l" rtl="0">
              <a:buNone/>
            </a:pPr>
            <a:r>
              <a:rPr lang="en-US" sz="2000" dirty="0">
                <a:latin typeface="Times New Roman" pitchFamily="18" charset="0"/>
                <a:cs typeface="Times New Roman" pitchFamily="18" charset="0"/>
              </a:rPr>
              <a:t>• Assessing the progress/regress of the disease.</a:t>
            </a:r>
          </a:p>
          <a:p>
            <a:pPr marL="0" indent="0" algn="l" rtl="0">
              <a:buNone/>
            </a:pPr>
            <a:r>
              <a:rPr lang="en-US" sz="2000" dirty="0">
                <a:latin typeface="Times New Roman" pitchFamily="18" charset="0"/>
                <a:cs typeface="Times New Roman" pitchFamily="18" charset="0"/>
              </a:rPr>
              <a:t>The major LFTs may be classified as:</a:t>
            </a:r>
          </a:p>
          <a:p>
            <a:pPr marL="0" indent="0" algn="l" rtl="0">
              <a:buNone/>
            </a:pPr>
            <a:r>
              <a:rPr lang="en-US" sz="2000" dirty="0">
                <a:latin typeface="Times New Roman" pitchFamily="18" charset="0"/>
                <a:cs typeface="Times New Roman" pitchFamily="18" charset="0"/>
              </a:rPr>
              <a:t>I. Tests to assess secretory functions,</a:t>
            </a:r>
          </a:p>
          <a:p>
            <a:pPr marL="0" indent="0" algn="l" rtl="0">
              <a:buNone/>
            </a:pPr>
            <a:r>
              <a:rPr lang="en-US" sz="2000" dirty="0">
                <a:latin typeface="Times New Roman" pitchFamily="18" charset="0"/>
                <a:cs typeface="Times New Roman" pitchFamily="18" charset="0"/>
              </a:rPr>
              <a:t>II. Tests to assess metabolic functions,</a:t>
            </a:r>
          </a:p>
          <a:p>
            <a:pPr marL="0" indent="0" algn="l" rtl="0">
              <a:buNone/>
            </a:pPr>
            <a:r>
              <a:rPr lang="en-US" sz="2000" dirty="0">
                <a:latin typeface="Times New Roman" pitchFamily="18" charset="0"/>
                <a:cs typeface="Times New Roman" pitchFamily="18" charset="0"/>
              </a:rPr>
              <a:t>III. Tests to assess synthesis functions,</a:t>
            </a:r>
          </a:p>
          <a:p>
            <a:pPr marL="0" indent="0" algn="l" rtl="0">
              <a:buNone/>
            </a:pPr>
            <a:r>
              <a:rPr lang="en-US" sz="2000" dirty="0">
                <a:latin typeface="Times New Roman" pitchFamily="18" charset="0"/>
                <a:cs typeface="Times New Roman" pitchFamily="18" charset="0"/>
              </a:rPr>
              <a:t>IV. Tests to assess </a:t>
            </a:r>
            <a:r>
              <a:rPr lang="en-US" sz="2000" dirty="0" err="1">
                <a:latin typeface="Times New Roman" pitchFamily="18" charset="0"/>
                <a:cs typeface="Times New Roman" pitchFamily="18" charset="0"/>
              </a:rPr>
              <a:t>detoxicating</a:t>
            </a:r>
            <a:r>
              <a:rPr lang="en-US" sz="2000" dirty="0">
                <a:latin typeface="Times New Roman" pitchFamily="18" charset="0"/>
                <a:cs typeface="Times New Roman" pitchFamily="18" charset="0"/>
              </a:rPr>
              <a:t> functions,</a:t>
            </a:r>
          </a:p>
          <a:p>
            <a:pPr marL="0" indent="0" algn="l" rtl="0">
              <a:buNone/>
            </a:pPr>
            <a:r>
              <a:rPr lang="en-US" sz="2000" dirty="0">
                <a:latin typeface="Times New Roman" pitchFamily="18" charset="0"/>
                <a:cs typeface="Times New Roman" pitchFamily="18" charset="0"/>
              </a:rPr>
              <a:t>V. Tests to assess hepatic cellular integrity and</a:t>
            </a:r>
          </a:p>
          <a:p>
            <a:pPr marL="0" indent="0" algn="l" rtl="0">
              <a:buNone/>
            </a:pPr>
            <a:r>
              <a:rPr lang="en-US" sz="2000" dirty="0">
                <a:latin typeface="Times New Roman" pitchFamily="18" charset="0"/>
                <a:cs typeface="Times New Roman" pitchFamily="18" charset="0"/>
              </a:rPr>
              <a:t>VI. Miscellaneous tests.</a:t>
            </a:r>
            <a:endParaRPr lang="ar-IQ" sz="2000" dirty="0">
              <a:latin typeface="Times New Roman" pitchFamily="18" charset="0"/>
              <a:cs typeface="Times New Roman" pitchFamily="18" charset="0"/>
            </a:endParaRPr>
          </a:p>
        </p:txBody>
      </p:sp>
    </p:spTree>
    <p:extLst>
      <p:ext uri="{BB962C8B-B14F-4D97-AF65-F5344CB8AC3E}">
        <p14:creationId xmlns:p14="http://schemas.microsoft.com/office/powerpoint/2010/main" val="37269683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Box 8"/>
          <p:cNvSpPr txBox="1">
            <a:spLocks noChangeArrowheads="1"/>
          </p:cNvSpPr>
          <p:nvPr/>
        </p:nvSpPr>
        <p:spPr bwMode="auto">
          <a:xfrm>
            <a:off x="5029200" y="152400"/>
            <a:ext cx="41148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lgn="ctr" eaLnBrk="1" hangingPunct="1"/>
            <a:r>
              <a:rPr lang="en-US" sz="2800" b="1"/>
              <a:t>Bile stored in the gallbladder becomes more concentrated, increasing its potency and intensifying its effect.  When chyme containing fat leaves the stomach, the gallbladder contracts and discharges bile through the </a:t>
            </a:r>
            <a:r>
              <a:rPr lang="en-US" sz="2800" b="1" u="sng"/>
              <a:t>cystic duct</a:t>
            </a:r>
            <a:r>
              <a:rPr lang="en-US" sz="2800" b="1"/>
              <a:t> and </a:t>
            </a:r>
            <a:r>
              <a:rPr lang="en-US" sz="2800" b="1" u="sng"/>
              <a:t>common bile duct</a:t>
            </a:r>
            <a:r>
              <a:rPr lang="en-US" sz="2800" b="1"/>
              <a:t> and into the duodenum of the small intestine. </a:t>
            </a:r>
          </a:p>
        </p:txBody>
      </p:sp>
      <p:pic>
        <p:nvPicPr>
          <p:cNvPr id="11268" name="Picture 9" descr="gallstones"/>
          <p:cNvPicPr>
            <a:picLocks noChangeAspect="1" noChangeArrowheads="1"/>
          </p:cNvPicPr>
          <p:nvPr/>
        </p:nvPicPr>
        <p:blipFill>
          <a:blip r:embed="rId2">
            <a:extLst>
              <a:ext uri="{28A0092B-C50C-407E-A947-70E740481C1C}">
                <a14:useLocalDpi xmlns:a14="http://schemas.microsoft.com/office/drawing/2010/main" val="0"/>
              </a:ext>
            </a:extLst>
          </a:blip>
          <a:srcRect b="3310"/>
          <a:stretch>
            <a:fillRect/>
          </a:stretch>
        </p:blipFill>
        <p:spPr bwMode="auto">
          <a:xfrm>
            <a:off x="304800" y="1524000"/>
            <a:ext cx="45497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80528" y="137160"/>
            <a:ext cx="4854575" cy="1446550"/>
          </a:xfrm>
          <a:prstGeom prst="rect">
            <a:avLst/>
          </a:prstGeom>
          <a:noFill/>
        </p:spPr>
        <p:txBody>
          <a:bodyPr wrap="square">
            <a:spAutoFit/>
          </a:bodyPr>
          <a:lstStyle/>
          <a:p>
            <a:pPr fontAlgn="auto">
              <a:spcBef>
                <a:spcPts val="0"/>
              </a:spcBef>
              <a:spcAft>
                <a:spcPts val="0"/>
              </a:spcAft>
              <a:defRPr/>
            </a:pPr>
            <a:r>
              <a:rPr lang="en-US" sz="4400" b="1" dirty="0">
                <a:ln w="1905"/>
                <a:effectLst>
                  <a:innerShdw blurRad="69850" dist="43180" dir="5400000">
                    <a:srgbClr val="000000">
                      <a:alpha val="65000"/>
                    </a:srgbClr>
                  </a:innerShdw>
                </a:effectLst>
                <a:latin typeface="+mn-lt"/>
              </a:rPr>
              <a:t>                            gallbladder</a:t>
            </a:r>
          </a:p>
        </p:txBody>
      </p:sp>
    </p:spTree>
    <p:extLst>
      <p:ext uri="{BB962C8B-B14F-4D97-AF65-F5344CB8AC3E}">
        <p14:creationId xmlns:p14="http://schemas.microsoft.com/office/powerpoint/2010/main" val="25432838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Box 8"/>
          <p:cNvSpPr txBox="1">
            <a:spLocks noChangeArrowheads="1"/>
          </p:cNvSpPr>
          <p:nvPr/>
        </p:nvSpPr>
        <p:spPr bwMode="auto">
          <a:xfrm>
            <a:off x="152400" y="762000"/>
            <a:ext cx="396240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lgn="ctr" eaLnBrk="1" hangingPunct="1"/>
            <a:r>
              <a:rPr lang="en-US" sz="2800" b="1"/>
              <a:t>The </a:t>
            </a:r>
            <a:r>
              <a:rPr lang="en-US" sz="2800" b="1" u="sng"/>
              <a:t>pancreas</a:t>
            </a:r>
            <a:r>
              <a:rPr lang="en-US" sz="2800" b="1"/>
              <a:t> secretes </a:t>
            </a:r>
            <a:r>
              <a:rPr lang="en-US" sz="2800" b="1" u="sng"/>
              <a:t>pancreatic juice</a:t>
            </a:r>
            <a:r>
              <a:rPr lang="en-US" sz="2800" b="1"/>
              <a:t> into the duodenum via the </a:t>
            </a:r>
            <a:r>
              <a:rPr lang="en-US" sz="2800" b="1" u="sng"/>
              <a:t>pancreatic duct</a:t>
            </a:r>
            <a:r>
              <a:rPr lang="en-US" sz="2800" b="1"/>
              <a:t> which merges with the common bile duct. This pancreatic juice contains digestive enzymes and bicarbonate ions.  </a:t>
            </a:r>
          </a:p>
        </p:txBody>
      </p:sp>
      <p:sp>
        <p:nvSpPr>
          <p:cNvPr id="12292" name="TextBox 11"/>
          <p:cNvSpPr txBox="1">
            <a:spLocks noChangeArrowheads="1"/>
          </p:cNvSpPr>
          <p:nvPr/>
        </p:nvSpPr>
        <p:spPr bwMode="auto">
          <a:xfrm>
            <a:off x="228600" y="5486400"/>
            <a:ext cx="8610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lgn="ctr" eaLnBrk="1" hangingPunct="1"/>
            <a:r>
              <a:rPr lang="en-US" sz="2800" b="1"/>
              <a:t>It’s role is so vital to digestion, that a person would starve without it, even if they were consuming an adequate amount of food.</a:t>
            </a:r>
          </a:p>
        </p:txBody>
      </p:sp>
      <p:sp>
        <p:nvSpPr>
          <p:cNvPr id="9" name="Rectangle 8"/>
          <p:cNvSpPr/>
          <p:nvPr/>
        </p:nvSpPr>
        <p:spPr>
          <a:xfrm>
            <a:off x="152400" y="152400"/>
            <a:ext cx="8991600" cy="738664"/>
          </a:xfrm>
          <a:prstGeom prst="rect">
            <a:avLst/>
          </a:prstGeom>
          <a:noFill/>
        </p:spPr>
        <p:txBody>
          <a:bodyPr>
            <a:spAutoFit/>
          </a:bodyPr>
          <a:lstStyle/>
          <a:p>
            <a:pPr fontAlgn="auto">
              <a:spcBef>
                <a:spcPts val="0"/>
              </a:spcBef>
              <a:spcAft>
                <a:spcPts val="0"/>
              </a:spcAft>
              <a:defRPr/>
            </a:pPr>
            <a:r>
              <a:rPr lang="en-US" sz="4200" b="1" dirty="0">
                <a:ln w="1905"/>
                <a:effectLst>
                  <a:innerShdw blurRad="69850" dist="43180" dir="5400000">
                    <a:srgbClr val="000000">
                      <a:alpha val="65000"/>
                    </a:srgbClr>
                  </a:innerShdw>
                </a:effectLst>
                <a:latin typeface="+mn-lt"/>
              </a:rPr>
              <a:t>The small intestine:  the pancreas</a:t>
            </a:r>
          </a:p>
        </p:txBody>
      </p:sp>
      <p:pic>
        <p:nvPicPr>
          <p:cNvPr id="12294" name="Picture 5" descr="Image:Illu pancreas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2383"/>
          <a:stretch>
            <a:fillRect/>
          </a:stretch>
        </p:blipFill>
        <p:spPr bwMode="auto">
          <a:xfrm>
            <a:off x="4191000" y="838200"/>
            <a:ext cx="4543425" cy="47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62208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116632"/>
            <a:ext cx="8435280" cy="6336704"/>
          </a:xfrm>
        </p:spPr>
        <p:txBody>
          <a:bodyPr>
            <a:normAutofit lnSpcReduction="10000"/>
          </a:bodyPr>
          <a:lstStyle/>
          <a:p>
            <a:pPr marL="0" indent="0" algn="l" rtl="0">
              <a:buNone/>
            </a:pPr>
            <a:r>
              <a:rPr lang="en-US" sz="2800" b="1" dirty="0">
                <a:solidFill>
                  <a:schemeClr val="tx1"/>
                </a:solidFill>
                <a:latin typeface="Times New Roman" pitchFamily="18" charset="0"/>
                <a:cs typeface="Times New Roman" pitchFamily="18" charset="0"/>
              </a:rPr>
              <a:t>Pancreatic juice</a:t>
            </a:r>
          </a:p>
          <a:p>
            <a:pPr marL="0" indent="0" algn="l" rtl="0">
              <a:buNone/>
            </a:pPr>
            <a:r>
              <a:rPr lang="en-US" sz="2000" dirty="0">
                <a:solidFill>
                  <a:schemeClr val="tx1"/>
                </a:solidFill>
                <a:latin typeface="Times New Roman" pitchFamily="18" charset="0"/>
                <a:cs typeface="Times New Roman" pitchFamily="18" charset="0"/>
              </a:rPr>
              <a:t>• Pancreatic juice is a transparent, </a:t>
            </a:r>
            <a:r>
              <a:rPr lang="en-US" sz="2000" dirty="0" err="1">
                <a:solidFill>
                  <a:schemeClr val="tx1"/>
                </a:solidFill>
                <a:latin typeface="Times New Roman" pitchFamily="18" charset="0"/>
                <a:cs typeface="Times New Roman" pitchFamily="18" charset="0"/>
              </a:rPr>
              <a:t>colourless</a:t>
            </a:r>
            <a:r>
              <a:rPr lang="en-US" sz="2000" dirty="0">
                <a:solidFill>
                  <a:schemeClr val="tx1"/>
                </a:solidFill>
                <a:latin typeface="Times New Roman" pitchFamily="18" charset="0"/>
                <a:cs typeface="Times New Roman" pitchFamily="18" charset="0"/>
              </a:rPr>
              <a:t> fluid isotonic with plasma.</a:t>
            </a:r>
          </a:p>
          <a:p>
            <a:pPr marL="0" indent="0" algn="l" rtl="0">
              <a:buNone/>
            </a:pPr>
            <a:r>
              <a:rPr lang="en-US" sz="2000" dirty="0">
                <a:solidFill>
                  <a:schemeClr val="tx1"/>
                </a:solidFill>
                <a:latin typeface="Times New Roman" pitchFamily="18" charset="0"/>
                <a:cs typeface="Times New Roman" pitchFamily="18" charset="0"/>
              </a:rPr>
              <a:t>• About 1200–1500 ml of pancreatic juice is secreted per day.</a:t>
            </a:r>
          </a:p>
          <a:p>
            <a:pPr marL="0" indent="0" algn="l" rtl="0">
              <a:buNone/>
            </a:pPr>
            <a:r>
              <a:rPr lang="en-US" sz="2000" dirty="0">
                <a:solidFill>
                  <a:schemeClr val="tx1"/>
                </a:solidFill>
                <a:latin typeface="Times New Roman" pitchFamily="18" charset="0"/>
                <a:cs typeface="Times New Roman" pitchFamily="18" charset="0"/>
              </a:rPr>
              <a:t>• Its specific gravity varies from 1.010 to 1.018.</a:t>
            </a:r>
          </a:p>
          <a:p>
            <a:pPr marL="0" indent="0" algn="l" rtl="0">
              <a:buNone/>
            </a:pPr>
            <a:r>
              <a:rPr lang="en-US" sz="2000" dirty="0">
                <a:solidFill>
                  <a:schemeClr val="tx1"/>
                </a:solidFill>
                <a:latin typeface="Times New Roman" pitchFamily="18" charset="0"/>
                <a:cs typeface="Times New Roman" pitchFamily="18" charset="0"/>
              </a:rPr>
              <a:t>• Pancreatic juice is markedly alkaline (pH 7.8–8.4), due to very high</a:t>
            </a:r>
          </a:p>
          <a:p>
            <a:pPr marL="0" indent="0" algn="l" rtl="0">
              <a:buNone/>
            </a:pPr>
            <a:r>
              <a:rPr lang="en-US" sz="2000" dirty="0">
                <a:solidFill>
                  <a:schemeClr val="tx1"/>
                </a:solidFill>
                <a:latin typeface="Times New Roman" pitchFamily="18" charset="0"/>
                <a:cs typeface="Times New Roman" pitchFamily="18" charset="0"/>
              </a:rPr>
              <a:t>concentration of HCO3</a:t>
            </a:r>
          </a:p>
          <a:p>
            <a:pPr marL="0" indent="0" algn="l" rtl="0">
              <a:buNone/>
            </a:pPr>
            <a:r>
              <a:rPr lang="en-US" sz="2000" dirty="0">
                <a:solidFill>
                  <a:schemeClr val="tx1"/>
                </a:solidFill>
                <a:latin typeface="Times New Roman" pitchFamily="18" charset="0"/>
                <a:cs typeface="Times New Roman" pitchFamily="18" charset="0"/>
              </a:rPr>
              <a:t>− (113 </a:t>
            </a:r>
            <a:r>
              <a:rPr lang="en-US" sz="2000" dirty="0" err="1">
                <a:solidFill>
                  <a:schemeClr val="tx1"/>
                </a:solidFill>
                <a:latin typeface="Times New Roman" pitchFamily="18" charset="0"/>
                <a:cs typeface="Times New Roman" pitchFamily="18" charset="0"/>
              </a:rPr>
              <a:t>mEq</a:t>
            </a:r>
            <a:r>
              <a:rPr lang="en-US" sz="2000" dirty="0">
                <a:solidFill>
                  <a:schemeClr val="tx1"/>
                </a:solidFill>
                <a:latin typeface="Times New Roman" pitchFamily="18" charset="0"/>
                <a:cs typeface="Times New Roman" pitchFamily="18" charset="0"/>
              </a:rPr>
              <a:t>/L about 4–5 times that of plasma).</a:t>
            </a:r>
          </a:p>
          <a:p>
            <a:pPr marL="0" indent="0" algn="l" rtl="0">
              <a:buNone/>
            </a:pPr>
            <a:r>
              <a:rPr lang="en-US" sz="2000" b="1" dirty="0">
                <a:solidFill>
                  <a:schemeClr val="tx1"/>
                </a:solidFill>
                <a:latin typeface="Times New Roman" pitchFamily="18" charset="0"/>
                <a:cs typeface="Times New Roman" pitchFamily="18" charset="0"/>
              </a:rPr>
              <a:t>Composition</a:t>
            </a:r>
          </a:p>
          <a:p>
            <a:pPr marL="0" indent="0" algn="l" rtl="0">
              <a:buNone/>
            </a:pPr>
            <a:r>
              <a:rPr lang="en-US" sz="2000" dirty="0">
                <a:solidFill>
                  <a:schemeClr val="tx1"/>
                </a:solidFill>
                <a:latin typeface="Times New Roman" pitchFamily="18" charset="0"/>
                <a:cs typeface="Times New Roman" pitchFamily="18" charset="0"/>
              </a:rPr>
              <a:t>Pancreatic juice is composed of 99.5% water and 0.5% solids, which</a:t>
            </a:r>
          </a:p>
          <a:p>
            <a:pPr marL="0" indent="0" algn="l" rtl="0">
              <a:buNone/>
            </a:pPr>
            <a:r>
              <a:rPr lang="en-US" sz="2000" dirty="0">
                <a:solidFill>
                  <a:schemeClr val="tx1"/>
                </a:solidFill>
                <a:latin typeface="Times New Roman" pitchFamily="18" charset="0"/>
                <a:cs typeface="Times New Roman" pitchFamily="18" charset="0"/>
              </a:rPr>
              <a:t>include organic and inorganic substances.</a:t>
            </a:r>
          </a:p>
          <a:p>
            <a:pPr marL="0" indent="0" algn="l" rtl="0">
              <a:buNone/>
            </a:pPr>
            <a:r>
              <a:rPr lang="en-US" sz="2000" b="1" dirty="0">
                <a:solidFill>
                  <a:schemeClr val="tx1"/>
                </a:solidFill>
                <a:latin typeface="Times New Roman" pitchFamily="18" charset="0"/>
                <a:cs typeface="Times New Roman" pitchFamily="18" charset="0"/>
              </a:rPr>
              <a:t>Organic constituents </a:t>
            </a:r>
            <a:r>
              <a:rPr lang="en-US" sz="2000" dirty="0">
                <a:solidFill>
                  <a:schemeClr val="tx1"/>
                </a:solidFill>
                <a:latin typeface="Times New Roman" pitchFamily="18" charset="0"/>
                <a:cs typeface="Times New Roman" pitchFamily="18" charset="0"/>
              </a:rPr>
              <a:t>of pancreatic juice are certain enzymes and other substances.</a:t>
            </a:r>
          </a:p>
          <a:p>
            <a:pPr marL="0" indent="0" algn="l" rtl="0">
              <a:buNone/>
            </a:pPr>
            <a:r>
              <a:rPr lang="en-US" sz="2000" dirty="0">
                <a:solidFill>
                  <a:schemeClr val="tx1"/>
                </a:solidFill>
                <a:latin typeface="Times New Roman" pitchFamily="18" charset="0"/>
                <a:cs typeface="Times New Roman" pitchFamily="18" charset="0"/>
              </a:rPr>
              <a:t>• Enzymes. The pancreas secretes four major types of enzymes: amylase,</a:t>
            </a:r>
          </a:p>
          <a:p>
            <a:pPr marL="0" indent="0" algn="l" rtl="0">
              <a:buNone/>
            </a:pPr>
            <a:r>
              <a:rPr lang="en-US" sz="2000" dirty="0">
                <a:solidFill>
                  <a:schemeClr val="tx1"/>
                </a:solidFill>
                <a:latin typeface="Times New Roman" pitchFamily="18" charset="0"/>
                <a:cs typeface="Times New Roman" pitchFamily="18" charset="0"/>
              </a:rPr>
              <a:t>lipase, protease and trypsin inhibitor.</a:t>
            </a:r>
          </a:p>
          <a:p>
            <a:pPr marL="0" indent="0" algn="l" rtl="0">
              <a:buNone/>
            </a:pPr>
            <a:r>
              <a:rPr lang="en-US" sz="2000" b="1" dirty="0">
                <a:solidFill>
                  <a:schemeClr val="tx1"/>
                </a:solidFill>
                <a:latin typeface="Times New Roman" pitchFamily="18" charset="0"/>
                <a:cs typeface="Times New Roman" pitchFamily="18" charset="0"/>
              </a:rPr>
              <a:t>• Other organic substances</a:t>
            </a:r>
            <a:r>
              <a:rPr lang="en-US" sz="2000" dirty="0">
                <a:solidFill>
                  <a:schemeClr val="tx1"/>
                </a:solidFill>
                <a:latin typeface="Times New Roman" pitchFamily="18" charset="0"/>
                <a:cs typeface="Times New Roman" pitchFamily="18" charset="0"/>
              </a:rPr>
              <a:t> present in traces are albumin and globulin.</a:t>
            </a:r>
          </a:p>
          <a:p>
            <a:pPr marL="0" indent="0" algn="l" rtl="0">
              <a:buNone/>
            </a:pPr>
            <a:r>
              <a:rPr lang="en-US" sz="2000" dirty="0">
                <a:solidFill>
                  <a:schemeClr val="tx1"/>
                </a:solidFill>
                <a:latin typeface="Times New Roman" pitchFamily="18" charset="0"/>
                <a:cs typeface="Times New Roman" pitchFamily="18" charset="0"/>
              </a:rPr>
              <a:t>Inorganic substances present in the pancreatic juice are </a:t>
            </a:r>
            <a:r>
              <a:rPr lang="en-US" sz="2000" dirty="0" err="1">
                <a:solidFill>
                  <a:schemeClr val="tx1"/>
                </a:solidFill>
                <a:latin typeface="Times New Roman" pitchFamily="18" charset="0"/>
                <a:cs typeface="Times New Roman" pitchFamily="18" charset="0"/>
              </a:rPr>
              <a:t>cations</a:t>
            </a:r>
            <a:r>
              <a:rPr lang="en-US" sz="2000" dirty="0">
                <a:solidFill>
                  <a:schemeClr val="tx1"/>
                </a:solidFill>
                <a:latin typeface="Times New Roman" pitchFamily="18" charset="0"/>
                <a:cs typeface="Times New Roman" pitchFamily="18" charset="0"/>
              </a:rPr>
              <a:t> like Na+, K+, Ca2+, Mg2+ and Zn2+; and anions such as HCO3−, </a:t>
            </a:r>
            <a:r>
              <a:rPr lang="en-US" sz="2000" dirty="0" err="1">
                <a:solidFill>
                  <a:schemeClr val="tx1"/>
                </a:solidFill>
                <a:latin typeface="Times New Roman" pitchFamily="18" charset="0"/>
                <a:cs typeface="Times New Roman" pitchFamily="18" charset="0"/>
              </a:rPr>
              <a:t>Cl</a:t>
            </a:r>
            <a:r>
              <a:rPr lang="en-US" sz="2000" dirty="0">
                <a:solidFill>
                  <a:schemeClr val="tx1"/>
                </a:solidFill>
                <a:latin typeface="Times New Roman" pitchFamily="18" charset="0"/>
                <a:cs typeface="Times New Roman" pitchFamily="18" charset="0"/>
              </a:rPr>
              <a:t>− and traces of SO4 and HPO4. Electrolyte composition varies with rate of secretion (see page 611).</a:t>
            </a:r>
            <a:endParaRPr lang="ar-IQ"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3649082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188640"/>
            <a:ext cx="8640960" cy="6480720"/>
          </a:xfrm>
        </p:spPr>
        <p:txBody>
          <a:bodyPr>
            <a:normAutofit lnSpcReduction="10000"/>
          </a:bodyPr>
          <a:lstStyle/>
          <a:p>
            <a:pPr marL="0" indent="0" algn="l" rtl="0">
              <a:buNone/>
            </a:pPr>
            <a:r>
              <a:rPr lang="en-US" sz="2000" dirty="0">
                <a:solidFill>
                  <a:schemeClr val="tx1"/>
                </a:solidFill>
                <a:latin typeface="Times New Roman" pitchFamily="18" charset="0"/>
                <a:cs typeface="Times New Roman" pitchFamily="18" charset="0"/>
              </a:rPr>
              <a:t>Pancreatic enzymes</a:t>
            </a:r>
          </a:p>
          <a:p>
            <a:pPr marL="0" indent="0" algn="l" rtl="0">
              <a:buNone/>
            </a:pPr>
            <a:r>
              <a:rPr lang="en-US" sz="2000" dirty="0">
                <a:solidFill>
                  <a:schemeClr val="tx1"/>
                </a:solidFill>
                <a:latin typeface="Times New Roman" pitchFamily="18" charset="0"/>
                <a:cs typeface="Times New Roman" pitchFamily="18" charset="0"/>
              </a:rPr>
              <a:t>Pancreatic </a:t>
            </a:r>
            <a:r>
              <a:rPr lang="en-US" sz="2000" dirty="0" err="1">
                <a:solidFill>
                  <a:schemeClr val="tx1"/>
                </a:solidFill>
                <a:latin typeface="Times New Roman" pitchFamily="18" charset="0"/>
                <a:cs typeface="Times New Roman" pitchFamily="18" charset="0"/>
              </a:rPr>
              <a:t>acini</a:t>
            </a:r>
            <a:r>
              <a:rPr lang="en-US" sz="2000" dirty="0">
                <a:solidFill>
                  <a:schemeClr val="tx1"/>
                </a:solidFill>
                <a:latin typeface="Times New Roman" pitchFamily="18" charset="0"/>
                <a:cs typeface="Times New Roman" pitchFamily="18" charset="0"/>
              </a:rPr>
              <a:t> secrete four major types of enzymes: amylase, lipase,</a:t>
            </a:r>
          </a:p>
          <a:p>
            <a:pPr marL="0" indent="0" algn="l" rtl="0">
              <a:buNone/>
            </a:pPr>
            <a:r>
              <a:rPr lang="en-US" sz="2000" dirty="0">
                <a:solidFill>
                  <a:schemeClr val="tx1"/>
                </a:solidFill>
                <a:latin typeface="Times New Roman" pitchFamily="18" charset="0"/>
                <a:cs typeface="Times New Roman" pitchFamily="18" charset="0"/>
              </a:rPr>
              <a:t>protease and trypsin inhibitor.</a:t>
            </a:r>
          </a:p>
          <a:p>
            <a:pPr marL="0" indent="0" algn="l" rtl="0">
              <a:buNone/>
            </a:pPr>
            <a:r>
              <a:rPr lang="en-US" sz="2000" b="1" dirty="0">
                <a:solidFill>
                  <a:schemeClr val="tx1"/>
                </a:solidFill>
                <a:latin typeface="Times New Roman" pitchFamily="18" charset="0"/>
                <a:cs typeface="Times New Roman" pitchFamily="18" charset="0"/>
              </a:rPr>
              <a:t>1. Pancreatic ∝ amylase.</a:t>
            </a:r>
          </a:p>
          <a:p>
            <a:pPr marL="0" indent="0" algn="l" rtl="0">
              <a:buNone/>
            </a:pPr>
            <a:r>
              <a:rPr lang="en-US" sz="2000" dirty="0">
                <a:solidFill>
                  <a:schemeClr val="tx1"/>
                </a:solidFill>
                <a:latin typeface="Times New Roman" pitchFamily="18" charset="0"/>
                <a:cs typeface="Times New Roman" pitchFamily="18" charset="0"/>
              </a:rPr>
              <a:t>It is secreted in its active form. It is the only </a:t>
            </a:r>
            <a:r>
              <a:rPr lang="en-US" sz="2000" dirty="0" err="1">
                <a:solidFill>
                  <a:schemeClr val="tx1"/>
                </a:solidFill>
                <a:latin typeface="Times New Roman" pitchFamily="18" charset="0"/>
                <a:cs typeface="Times New Roman" pitchFamily="18" charset="0"/>
              </a:rPr>
              <a:t>amylytic</a:t>
            </a:r>
            <a:r>
              <a:rPr lang="en-US" sz="2000" dirty="0">
                <a:solidFill>
                  <a:schemeClr val="tx1"/>
                </a:solidFill>
                <a:latin typeface="Times New Roman" pitchFamily="18" charset="0"/>
                <a:cs typeface="Times New Roman" pitchFamily="18" charset="0"/>
              </a:rPr>
              <a:t> enzyme present</a:t>
            </a:r>
          </a:p>
          <a:p>
            <a:pPr marL="0" indent="0" algn="l" rtl="0">
              <a:buNone/>
            </a:pPr>
            <a:r>
              <a:rPr lang="en-US" sz="2000" dirty="0">
                <a:solidFill>
                  <a:schemeClr val="tx1"/>
                </a:solidFill>
                <a:latin typeface="Times New Roman" pitchFamily="18" charset="0"/>
                <a:cs typeface="Times New Roman" pitchFamily="18" charset="0"/>
              </a:rPr>
              <a:t>with pancreatic juice. Its action on the carbohydrates is like that of</a:t>
            </a:r>
          </a:p>
          <a:p>
            <a:pPr marL="0" indent="0" algn="l" rtl="0">
              <a:buNone/>
            </a:pPr>
            <a:r>
              <a:rPr lang="en-US" sz="2000" dirty="0">
                <a:solidFill>
                  <a:schemeClr val="tx1"/>
                </a:solidFill>
                <a:latin typeface="Times New Roman" pitchFamily="18" charset="0"/>
                <a:cs typeface="Times New Roman" pitchFamily="18" charset="0"/>
              </a:rPr>
              <a:t>salivary amylase. It hydrolyses glycogen, starch and most other complex</a:t>
            </a:r>
          </a:p>
          <a:p>
            <a:pPr marL="0" indent="0" algn="l" rtl="0">
              <a:buNone/>
            </a:pPr>
            <a:r>
              <a:rPr lang="en-US" sz="2000" dirty="0">
                <a:solidFill>
                  <a:schemeClr val="tx1"/>
                </a:solidFill>
                <a:latin typeface="Times New Roman" pitchFamily="18" charset="0"/>
                <a:cs typeface="Times New Roman" pitchFamily="18" charset="0"/>
              </a:rPr>
              <a:t>carbohydrates, except cellulose, to form disaccharides.</a:t>
            </a:r>
          </a:p>
          <a:p>
            <a:pPr marL="0" indent="0" algn="l" rtl="0">
              <a:buNone/>
            </a:pPr>
            <a:r>
              <a:rPr lang="en-US" sz="2000" b="1" dirty="0">
                <a:solidFill>
                  <a:schemeClr val="tx1"/>
                </a:solidFill>
                <a:latin typeface="Times New Roman" pitchFamily="18" charset="0"/>
                <a:cs typeface="Times New Roman" pitchFamily="18" charset="0"/>
              </a:rPr>
              <a:t>2. Pancreatic lipases </a:t>
            </a:r>
            <a:r>
              <a:rPr lang="en-US" sz="2000" dirty="0">
                <a:solidFill>
                  <a:schemeClr val="tx1"/>
                </a:solidFill>
                <a:latin typeface="Times New Roman" pitchFamily="18" charset="0"/>
                <a:cs typeface="Times New Roman" pitchFamily="18" charset="0"/>
              </a:rPr>
              <a:t>or </a:t>
            </a:r>
            <a:r>
              <a:rPr lang="en-US" sz="2000" dirty="0" err="1">
                <a:solidFill>
                  <a:schemeClr val="tx1"/>
                </a:solidFill>
                <a:latin typeface="Times New Roman" pitchFamily="18" charset="0"/>
                <a:cs typeface="Times New Roman" pitchFamily="18" charset="0"/>
              </a:rPr>
              <a:t>lipolytic</a:t>
            </a:r>
            <a:r>
              <a:rPr lang="en-US" sz="2000" dirty="0">
                <a:solidFill>
                  <a:schemeClr val="tx1"/>
                </a:solidFill>
                <a:latin typeface="Times New Roman" pitchFamily="18" charset="0"/>
                <a:cs typeface="Times New Roman" pitchFamily="18" charset="0"/>
              </a:rPr>
              <a:t> enzymes include pancreatic lipase, cholesterol ester hydrolase and phospholipase A2.</a:t>
            </a:r>
          </a:p>
          <a:p>
            <a:pPr marL="0" indent="0" algn="l" rtl="0">
              <a:buNone/>
            </a:pPr>
            <a:r>
              <a:rPr lang="en-US" sz="2000" dirty="0">
                <a:solidFill>
                  <a:schemeClr val="tx1"/>
                </a:solidFill>
                <a:latin typeface="Times New Roman" pitchFamily="18" charset="0"/>
                <a:cs typeface="Times New Roman" pitchFamily="18" charset="0"/>
              </a:rPr>
              <a:t>• Pancreatic lipase. It is a powerful </a:t>
            </a:r>
            <a:r>
              <a:rPr lang="en-US" sz="2000" dirty="0" err="1">
                <a:solidFill>
                  <a:schemeClr val="tx1"/>
                </a:solidFill>
                <a:latin typeface="Times New Roman" pitchFamily="18" charset="0"/>
                <a:cs typeface="Times New Roman" pitchFamily="18" charset="0"/>
              </a:rPr>
              <a:t>lipolytic</a:t>
            </a:r>
            <a:r>
              <a:rPr lang="en-US" sz="2000" dirty="0">
                <a:solidFill>
                  <a:schemeClr val="tx1"/>
                </a:solidFill>
                <a:latin typeface="Times New Roman" pitchFamily="18" charset="0"/>
                <a:cs typeface="Times New Roman" pitchFamily="18" charset="0"/>
              </a:rPr>
              <a:t> enzyme. It hydrolyses</a:t>
            </a:r>
          </a:p>
          <a:p>
            <a:pPr marL="0" indent="0" algn="l" rtl="0">
              <a:buNone/>
            </a:pPr>
            <a:r>
              <a:rPr lang="en-US" sz="2000" dirty="0">
                <a:solidFill>
                  <a:schemeClr val="tx1"/>
                </a:solidFill>
                <a:latin typeface="Times New Roman" pitchFamily="18" charset="0"/>
                <a:cs typeface="Times New Roman" pitchFamily="18" charset="0"/>
              </a:rPr>
              <a:t>neutral fats to glycerol esters and fatty acids. Its activity is accelerated</a:t>
            </a:r>
          </a:p>
          <a:p>
            <a:pPr marL="0" indent="0" algn="l" rtl="0">
              <a:buNone/>
            </a:pPr>
            <a:r>
              <a:rPr lang="en-US" sz="2000" dirty="0">
                <a:solidFill>
                  <a:schemeClr val="tx1"/>
                </a:solidFill>
                <a:latin typeface="Times New Roman" pitchFamily="18" charset="0"/>
                <a:cs typeface="Times New Roman" pitchFamily="18" charset="0"/>
              </a:rPr>
              <a:t>in the presence of bile salts.</a:t>
            </a:r>
          </a:p>
          <a:p>
            <a:pPr marL="0" indent="0" algn="l" rtl="0">
              <a:buNone/>
            </a:pPr>
            <a:r>
              <a:rPr lang="en-US" sz="2000" dirty="0">
                <a:solidFill>
                  <a:schemeClr val="tx1"/>
                </a:solidFill>
                <a:latin typeface="Times New Roman" pitchFamily="18" charset="0"/>
                <a:cs typeface="Times New Roman" pitchFamily="18" charset="0"/>
              </a:rPr>
              <a:t>• Cholesterol ester hydrolase converts cholesterol esters to cholesterol.</a:t>
            </a:r>
          </a:p>
          <a:p>
            <a:pPr marL="0" indent="0" algn="l" rtl="0">
              <a:buNone/>
            </a:pPr>
            <a:r>
              <a:rPr lang="en-US" sz="2000" dirty="0">
                <a:solidFill>
                  <a:schemeClr val="tx1"/>
                </a:solidFill>
                <a:latin typeface="Times New Roman" pitchFamily="18" charset="0"/>
                <a:cs typeface="Times New Roman" pitchFamily="18" charset="0"/>
              </a:rPr>
              <a:t>• Phospholipase A2. It is secreted in an inactive form pro-phospholipase</a:t>
            </a:r>
          </a:p>
          <a:p>
            <a:pPr marL="0" indent="0" algn="l" rtl="0">
              <a:buNone/>
            </a:pPr>
            <a:r>
              <a:rPr lang="en-US" sz="2000" dirty="0">
                <a:solidFill>
                  <a:schemeClr val="tx1"/>
                </a:solidFill>
                <a:latin typeface="Times New Roman" pitchFamily="18" charset="0"/>
                <a:cs typeface="Times New Roman" pitchFamily="18" charset="0"/>
              </a:rPr>
              <a:t>A2 and gets converted to active form phospholipase A2 by the action of</a:t>
            </a:r>
          </a:p>
          <a:p>
            <a:pPr marL="0" indent="0" algn="l" rtl="0">
              <a:buNone/>
            </a:pPr>
            <a:r>
              <a:rPr lang="en-US" sz="2000" dirty="0">
                <a:solidFill>
                  <a:schemeClr val="tx1"/>
                </a:solidFill>
                <a:latin typeface="Times New Roman" pitchFamily="18" charset="0"/>
                <a:cs typeface="Times New Roman" pitchFamily="18" charset="0"/>
              </a:rPr>
              <a:t>trypsin. Phospholipase A2 splits fatty acid </a:t>
            </a:r>
            <a:r>
              <a:rPr lang="en-US" sz="2000" dirty="0" err="1">
                <a:solidFill>
                  <a:schemeClr val="tx1"/>
                </a:solidFill>
                <a:latin typeface="Times New Roman" pitchFamily="18" charset="0"/>
                <a:cs typeface="Times New Roman" pitchFamily="18" charset="0"/>
              </a:rPr>
              <a:t>phoshatidylcholine</a:t>
            </a:r>
            <a:r>
              <a:rPr lang="en-US" sz="2000" dirty="0">
                <a:solidFill>
                  <a:schemeClr val="tx1"/>
                </a:solidFill>
                <a:latin typeface="Times New Roman" pitchFamily="18" charset="0"/>
                <a:cs typeface="Times New Roman" pitchFamily="18" charset="0"/>
              </a:rPr>
              <a:t> (PC)</a:t>
            </a:r>
          </a:p>
          <a:p>
            <a:pPr marL="0" indent="0" algn="l" rtl="0">
              <a:buNone/>
            </a:pPr>
            <a:r>
              <a:rPr lang="en-US" sz="2000" dirty="0">
                <a:solidFill>
                  <a:schemeClr val="tx1"/>
                </a:solidFill>
                <a:latin typeface="Times New Roman" pitchFamily="18" charset="0"/>
                <a:cs typeface="Times New Roman" pitchFamily="18" charset="0"/>
              </a:rPr>
              <a:t>forming </a:t>
            </a:r>
            <a:r>
              <a:rPr lang="en-US" sz="2000" dirty="0" err="1">
                <a:solidFill>
                  <a:schemeClr val="tx1"/>
                </a:solidFill>
                <a:latin typeface="Times New Roman" pitchFamily="18" charset="0"/>
                <a:cs typeface="Times New Roman" pitchFamily="18" charset="0"/>
              </a:rPr>
              <a:t>Lyso</a:t>
            </a:r>
            <a:r>
              <a:rPr lang="en-US" sz="2000" dirty="0">
                <a:solidFill>
                  <a:schemeClr val="tx1"/>
                </a:solidFill>
                <a:latin typeface="Times New Roman" pitchFamily="18" charset="0"/>
                <a:cs typeface="Times New Roman" pitchFamily="18" charset="0"/>
              </a:rPr>
              <a:t>-PC. </a:t>
            </a:r>
            <a:r>
              <a:rPr lang="en-US" sz="2000" dirty="0" err="1">
                <a:solidFill>
                  <a:schemeClr val="tx1"/>
                </a:solidFill>
                <a:latin typeface="Times New Roman" pitchFamily="18" charset="0"/>
                <a:cs typeface="Times New Roman" pitchFamily="18" charset="0"/>
              </a:rPr>
              <a:t>Lyso</a:t>
            </a:r>
            <a:r>
              <a:rPr lang="en-US" sz="2000" dirty="0">
                <a:solidFill>
                  <a:schemeClr val="tx1"/>
                </a:solidFill>
                <a:latin typeface="Times New Roman" pitchFamily="18" charset="0"/>
                <a:cs typeface="Times New Roman" pitchFamily="18" charset="0"/>
              </a:rPr>
              <a:t>-PC damages the cell membrane.</a:t>
            </a:r>
            <a:endParaRPr lang="ar-IQ"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3322268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188640"/>
            <a:ext cx="8435280" cy="6336704"/>
          </a:xfrm>
        </p:spPr>
        <p:txBody>
          <a:bodyPr>
            <a:normAutofit/>
          </a:bodyPr>
          <a:lstStyle/>
          <a:p>
            <a:pPr marL="0" indent="0" algn="l" rtl="0">
              <a:buNone/>
            </a:pPr>
            <a:r>
              <a:rPr lang="en-US" sz="2000" b="1" dirty="0">
                <a:solidFill>
                  <a:schemeClr val="tx1"/>
                </a:solidFill>
                <a:latin typeface="Times New Roman" pitchFamily="18" charset="0"/>
                <a:cs typeface="Times New Roman" pitchFamily="18" charset="0"/>
              </a:rPr>
              <a:t>3. Pancreatic proteases</a:t>
            </a:r>
          </a:p>
          <a:p>
            <a:pPr marL="0" indent="0" algn="l" rtl="0">
              <a:buNone/>
            </a:pPr>
            <a:r>
              <a:rPr lang="en-US" sz="2000" dirty="0">
                <a:solidFill>
                  <a:schemeClr val="tx1"/>
                </a:solidFill>
                <a:latin typeface="Times New Roman" pitchFamily="18" charset="0"/>
                <a:cs typeface="Times New Roman" pitchFamily="18" charset="0"/>
              </a:rPr>
              <a:t>or </a:t>
            </a:r>
            <a:r>
              <a:rPr lang="en-US" sz="2000" dirty="0" err="1">
                <a:solidFill>
                  <a:schemeClr val="tx1"/>
                </a:solidFill>
                <a:latin typeface="Times New Roman" pitchFamily="18" charset="0"/>
                <a:cs typeface="Times New Roman" pitchFamily="18" charset="0"/>
              </a:rPr>
              <a:t>proteolytic</a:t>
            </a:r>
            <a:r>
              <a:rPr lang="en-US" sz="2000" dirty="0">
                <a:solidFill>
                  <a:schemeClr val="tx1"/>
                </a:solidFill>
                <a:latin typeface="Times New Roman" pitchFamily="18" charset="0"/>
                <a:cs typeface="Times New Roman" pitchFamily="18" charset="0"/>
              </a:rPr>
              <a:t> enzymes include three </a:t>
            </a:r>
            <a:r>
              <a:rPr lang="en-US" sz="2000" dirty="0" err="1">
                <a:solidFill>
                  <a:schemeClr val="tx1"/>
                </a:solidFill>
                <a:latin typeface="Times New Roman" pitchFamily="18" charset="0"/>
                <a:cs typeface="Times New Roman" pitchFamily="18" charset="0"/>
              </a:rPr>
              <a:t>endopeptidases</a:t>
            </a:r>
            <a:r>
              <a:rPr lang="en-US" sz="2000" dirty="0">
                <a:solidFill>
                  <a:schemeClr val="tx1"/>
                </a:solidFill>
                <a:latin typeface="Times New Roman" pitchFamily="18" charset="0"/>
                <a:cs typeface="Times New Roman" pitchFamily="18" charset="0"/>
              </a:rPr>
              <a:t> (trypsin,</a:t>
            </a:r>
          </a:p>
          <a:p>
            <a:pPr marL="0" indent="0" algn="l" rtl="0">
              <a:buNone/>
            </a:pPr>
            <a:r>
              <a:rPr lang="en-US" sz="2000" dirty="0">
                <a:solidFill>
                  <a:schemeClr val="tx1"/>
                </a:solidFill>
                <a:latin typeface="Times New Roman" pitchFamily="18" charset="0"/>
                <a:cs typeface="Times New Roman" pitchFamily="18" charset="0"/>
              </a:rPr>
              <a:t>chymotrypsin and </a:t>
            </a:r>
            <a:r>
              <a:rPr lang="en-US" sz="2000" dirty="0" err="1">
                <a:solidFill>
                  <a:schemeClr val="tx1"/>
                </a:solidFill>
                <a:latin typeface="Times New Roman" pitchFamily="18" charset="0"/>
                <a:cs typeface="Times New Roman" pitchFamily="18" charset="0"/>
              </a:rPr>
              <a:t>elastase</a:t>
            </a:r>
            <a:r>
              <a:rPr lang="en-US" sz="2000" dirty="0">
                <a:solidFill>
                  <a:schemeClr val="tx1"/>
                </a:solidFill>
                <a:latin typeface="Times New Roman" pitchFamily="18" charset="0"/>
                <a:cs typeface="Times New Roman" pitchFamily="18" charset="0"/>
              </a:rPr>
              <a:t>) and two </a:t>
            </a:r>
            <a:r>
              <a:rPr lang="en-US" sz="2000" dirty="0" err="1">
                <a:solidFill>
                  <a:schemeClr val="tx1"/>
                </a:solidFill>
                <a:latin typeface="Times New Roman" pitchFamily="18" charset="0"/>
                <a:cs typeface="Times New Roman" pitchFamily="18" charset="0"/>
              </a:rPr>
              <a:t>exopeptidases</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carboxypeptidase</a:t>
            </a:r>
            <a:r>
              <a:rPr lang="en-US" sz="2000" dirty="0">
                <a:solidFill>
                  <a:schemeClr val="tx1"/>
                </a:solidFill>
                <a:latin typeface="Times New Roman" pitchFamily="18" charset="0"/>
                <a:cs typeface="Times New Roman" pitchFamily="18" charset="0"/>
              </a:rPr>
              <a:t> A</a:t>
            </a:r>
          </a:p>
          <a:p>
            <a:pPr marL="0" indent="0" algn="l" rtl="0">
              <a:buNone/>
            </a:pPr>
            <a:r>
              <a:rPr lang="en-US" sz="2000" dirty="0">
                <a:solidFill>
                  <a:schemeClr val="tx1"/>
                </a:solidFill>
                <a:latin typeface="Times New Roman" pitchFamily="18" charset="0"/>
                <a:cs typeface="Times New Roman" pitchFamily="18" charset="0"/>
              </a:rPr>
              <a:t>and B). </a:t>
            </a:r>
            <a:r>
              <a:rPr lang="en-US" sz="2000" dirty="0" err="1">
                <a:solidFill>
                  <a:schemeClr val="tx1"/>
                </a:solidFill>
                <a:latin typeface="Times New Roman" pitchFamily="18" charset="0"/>
                <a:cs typeface="Times New Roman" pitchFamily="18" charset="0"/>
              </a:rPr>
              <a:t>Endopeptidases</a:t>
            </a:r>
            <a:r>
              <a:rPr lang="en-US" sz="2000" dirty="0">
                <a:solidFill>
                  <a:schemeClr val="tx1"/>
                </a:solidFill>
                <a:latin typeface="Times New Roman" pitchFamily="18" charset="0"/>
                <a:cs typeface="Times New Roman" pitchFamily="18" charset="0"/>
              </a:rPr>
              <a:t> break the peptides somewhere in the middle.</a:t>
            </a:r>
          </a:p>
          <a:p>
            <a:pPr marL="0" indent="0" algn="l" rtl="0">
              <a:buNone/>
            </a:pPr>
            <a:r>
              <a:rPr lang="en-US" sz="2000" dirty="0" err="1">
                <a:solidFill>
                  <a:schemeClr val="tx1"/>
                </a:solidFill>
                <a:latin typeface="Times New Roman" pitchFamily="18" charset="0"/>
                <a:cs typeface="Times New Roman" pitchFamily="18" charset="0"/>
              </a:rPr>
              <a:t>Exopeptidases</a:t>
            </a:r>
            <a:r>
              <a:rPr lang="en-US" sz="2000" dirty="0">
                <a:solidFill>
                  <a:schemeClr val="tx1"/>
                </a:solidFill>
                <a:latin typeface="Times New Roman" pitchFamily="18" charset="0"/>
                <a:cs typeface="Times New Roman" pitchFamily="18" charset="0"/>
              </a:rPr>
              <a:t> break the peptide chain near its end, releasing single</a:t>
            </a:r>
          </a:p>
          <a:p>
            <a:pPr marL="0" indent="0" algn="l" rtl="0">
              <a:buNone/>
            </a:pPr>
            <a:r>
              <a:rPr lang="en-US" sz="2000" dirty="0">
                <a:solidFill>
                  <a:schemeClr val="tx1"/>
                </a:solidFill>
                <a:latin typeface="Times New Roman" pitchFamily="18" charset="0"/>
                <a:cs typeface="Times New Roman" pitchFamily="18" charset="0"/>
              </a:rPr>
              <a:t>amino acid.</a:t>
            </a:r>
          </a:p>
          <a:p>
            <a:pPr marL="0" indent="0" algn="l" rtl="0">
              <a:buNone/>
            </a:pPr>
            <a:r>
              <a:rPr lang="en-US" sz="2000" dirty="0">
                <a:solidFill>
                  <a:schemeClr val="tx1"/>
                </a:solidFill>
                <a:latin typeface="Times New Roman" pitchFamily="18" charset="0"/>
                <a:cs typeface="Times New Roman" pitchFamily="18" charset="0"/>
              </a:rPr>
              <a:t>• Trypsin. It is the most powerful </a:t>
            </a:r>
            <a:r>
              <a:rPr lang="en-US" sz="2000" dirty="0" err="1">
                <a:solidFill>
                  <a:schemeClr val="tx1"/>
                </a:solidFill>
                <a:latin typeface="Times New Roman" pitchFamily="18" charset="0"/>
                <a:cs typeface="Times New Roman" pitchFamily="18" charset="0"/>
              </a:rPr>
              <a:t>proteolytic</a:t>
            </a:r>
            <a:r>
              <a:rPr lang="en-US" sz="2000" dirty="0">
                <a:solidFill>
                  <a:schemeClr val="tx1"/>
                </a:solidFill>
                <a:latin typeface="Times New Roman" pitchFamily="18" charset="0"/>
                <a:cs typeface="Times New Roman" pitchFamily="18" charset="0"/>
              </a:rPr>
              <a:t> enzyme of the pancreatic</a:t>
            </a:r>
          </a:p>
          <a:p>
            <a:pPr marL="0" indent="0" algn="l" rtl="0">
              <a:buNone/>
            </a:pPr>
            <a:r>
              <a:rPr lang="en-US" sz="2000" dirty="0">
                <a:solidFill>
                  <a:schemeClr val="tx1"/>
                </a:solidFill>
                <a:latin typeface="Times New Roman" pitchFamily="18" charset="0"/>
                <a:cs typeface="Times New Roman" pitchFamily="18" charset="0"/>
              </a:rPr>
              <a:t>juice. It is secreted in an inactive form of </a:t>
            </a:r>
            <a:r>
              <a:rPr lang="en-US" sz="2000" dirty="0" err="1">
                <a:solidFill>
                  <a:schemeClr val="tx1"/>
                </a:solidFill>
                <a:latin typeface="Times New Roman" pitchFamily="18" charset="0"/>
                <a:cs typeface="Times New Roman" pitchFamily="18" charset="0"/>
              </a:rPr>
              <a:t>trypsinogen</a:t>
            </a:r>
            <a:r>
              <a:rPr lang="en-US" sz="2000" dirty="0">
                <a:solidFill>
                  <a:schemeClr val="tx1"/>
                </a:solidFill>
                <a:latin typeface="Times New Roman" pitchFamily="18" charset="0"/>
                <a:cs typeface="Times New Roman" pitchFamily="18" charset="0"/>
              </a:rPr>
              <a:t>, which is</a:t>
            </a:r>
          </a:p>
          <a:p>
            <a:pPr marL="0" indent="0" algn="l" rtl="0">
              <a:buNone/>
            </a:pPr>
            <a:r>
              <a:rPr lang="en-US" sz="2000" dirty="0">
                <a:solidFill>
                  <a:schemeClr val="tx1"/>
                </a:solidFill>
                <a:latin typeface="Times New Roman" pitchFamily="18" charset="0"/>
                <a:cs typeface="Times New Roman" pitchFamily="18" charset="0"/>
              </a:rPr>
              <a:t>activated by the enzyme </a:t>
            </a:r>
            <a:r>
              <a:rPr lang="en-US" sz="2000" dirty="0" err="1">
                <a:solidFill>
                  <a:schemeClr val="tx1"/>
                </a:solidFill>
                <a:latin typeface="Times New Roman" pitchFamily="18" charset="0"/>
                <a:cs typeface="Times New Roman" pitchFamily="18" charset="0"/>
              </a:rPr>
              <a:t>enterokinase</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enteropeptidase</a:t>
            </a:r>
            <a:r>
              <a:rPr lang="en-US" sz="2000" dirty="0">
                <a:solidFill>
                  <a:schemeClr val="tx1"/>
                </a:solidFill>
                <a:latin typeface="Times New Roman" pitchFamily="18" charset="0"/>
                <a:cs typeface="Times New Roman" pitchFamily="18" charset="0"/>
              </a:rPr>
              <a:t>) secreted by</a:t>
            </a:r>
          </a:p>
          <a:p>
            <a:pPr marL="0" indent="0" algn="l" rtl="0">
              <a:buNone/>
            </a:pPr>
            <a:r>
              <a:rPr lang="en-US" sz="2000" dirty="0">
                <a:solidFill>
                  <a:schemeClr val="tx1"/>
                </a:solidFill>
                <a:latin typeface="Times New Roman" pitchFamily="18" charset="0"/>
                <a:cs typeface="Times New Roman" pitchFamily="18" charset="0"/>
              </a:rPr>
              <a:t>the duodenal mucosa. Once formed, trypsin also activates </a:t>
            </a:r>
            <a:r>
              <a:rPr lang="en-US" sz="2000" dirty="0" err="1">
                <a:solidFill>
                  <a:schemeClr val="tx1"/>
                </a:solidFill>
                <a:latin typeface="Times New Roman" pitchFamily="18" charset="0"/>
                <a:cs typeface="Times New Roman" pitchFamily="18" charset="0"/>
              </a:rPr>
              <a:t>trypsinogen</a:t>
            </a:r>
            <a:endParaRPr lang="en-US" sz="2000" dirty="0">
              <a:solidFill>
                <a:schemeClr val="tx1"/>
              </a:solidFill>
              <a:latin typeface="Times New Roman" pitchFamily="18" charset="0"/>
              <a:cs typeface="Times New Roman" pitchFamily="18" charset="0"/>
            </a:endParaRPr>
          </a:p>
          <a:p>
            <a:pPr marL="0" indent="0" algn="l" rtl="0">
              <a:buNone/>
            </a:pPr>
            <a:r>
              <a:rPr lang="en-US" sz="2000" dirty="0">
                <a:solidFill>
                  <a:schemeClr val="tx1"/>
                </a:solidFill>
                <a:latin typeface="Times New Roman" pitchFamily="18" charset="0"/>
                <a:cs typeface="Times New Roman" pitchFamily="18" charset="0"/>
              </a:rPr>
              <a:t>an autocatalytic reaction.</a:t>
            </a:r>
          </a:p>
          <a:p>
            <a:pPr marL="0" indent="0" algn="l" rtl="0">
              <a:buNone/>
            </a:pPr>
            <a:r>
              <a:rPr lang="en-US" sz="2000" dirty="0">
                <a:solidFill>
                  <a:schemeClr val="tx1"/>
                </a:solidFill>
                <a:latin typeface="Times New Roman" pitchFamily="18" charset="0"/>
                <a:cs typeface="Times New Roman" pitchFamily="18" charset="0"/>
              </a:rPr>
              <a:t>• Trypsin hydrolyses proteins into </a:t>
            </a:r>
            <a:r>
              <a:rPr lang="en-US" sz="2000" dirty="0" err="1">
                <a:solidFill>
                  <a:schemeClr val="tx1"/>
                </a:solidFill>
                <a:latin typeface="Times New Roman" pitchFamily="18" charset="0"/>
                <a:cs typeface="Times New Roman" pitchFamily="18" charset="0"/>
              </a:rPr>
              <a:t>proteoses</a:t>
            </a:r>
            <a:r>
              <a:rPr lang="en-US" sz="2000" dirty="0">
                <a:solidFill>
                  <a:schemeClr val="tx1"/>
                </a:solidFill>
                <a:latin typeface="Times New Roman" pitchFamily="18" charset="0"/>
                <a:cs typeface="Times New Roman" pitchFamily="18" charset="0"/>
              </a:rPr>
              <a:t> and to polypeptides.</a:t>
            </a:r>
          </a:p>
          <a:p>
            <a:pPr marL="0" indent="0" algn="l" rtl="0">
              <a:buNone/>
            </a:pPr>
            <a:r>
              <a:rPr lang="en-US" sz="2000" dirty="0">
                <a:solidFill>
                  <a:schemeClr val="tx1"/>
                </a:solidFill>
                <a:latin typeface="Times New Roman" pitchFamily="18" charset="0"/>
                <a:cs typeface="Times New Roman" pitchFamily="18" charset="0"/>
              </a:rPr>
              <a:t>• It activates </a:t>
            </a:r>
            <a:r>
              <a:rPr lang="en-US" sz="2000" dirty="0" err="1">
                <a:solidFill>
                  <a:schemeClr val="tx1"/>
                </a:solidFill>
                <a:latin typeface="Times New Roman" pitchFamily="18" charset="0"/>
                <a:cs typeface="Times New Roman" pitchFamily="18" charset="0"/>
              </a:rPr>
              <a:t>trypsinogen</a:t>
            </a:r>
            <a:r>
              <a:rPr lang="en-US" sz="2000" dirty="0">
                <a:solidFill>
                  <a:schemeClr val="tx1"/>
                </a:solidFill>
                <a:latin typeface="Times New Roman" pitchFamily="18" charset="0"/>
                <a:cs typeface="Times New Roman" pitchFamily="18" charset="0"/>
              </a:rPr>
              <a:t> and other pancreatic enzymes.</a:t>
            </a:r>
            <a:endParaRPr lang="ar-IQ"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8935309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332656"/>
            <a:ext cx="8435280" cy="6120680"/>
          </a:xfrm>
        </p:spPr>
        <p:txBody>
          <a:bodyPr>
            <a:normAutofit/>
          </a:bodyPr>
          <a:lstStyle/>
          <a:p>
            <a:pPr marL="0" indent="0" algn="l" rtl="0">
              <a:buNone/>
            </a:pPr>
            <a:r>
              <a:rPr lang="en-US" sz="2000" dirty="0">
                <a:solidFill>
                  <a:schemeClr val="tx1"/>
                </a:solidFill>
                <a:latin typeface="Times New Roman" pitchFamily="18" charset="0"/>
                <a:cs typeface="Times New Roman" pitchFamily="18" charset="0"/>
              </a:rPr>
              <a:t>• Chymotrypsin. It is also secreted in an inactive form </a:t>
            </a:r>
            <a:r>
              <a:rPr lang="en-US" sz="2000" dirty="0" err="1">
                <a:solidFill>
                  <a:schemeClr val="tx1"/>
                </a:solidFill>
                <a:latin typeface="Times New Roman" pitchFamily="18" charset="0"/>
                <a:cs typeface="Times New Roman" pitchFamily="18" charset="0"/>
              </a:rPr>
              <a:t>chymotrypsinogen</a:t>
            </a:r>
            <a:endParaRPr lang="en-US" sz="2000" dirty="0">
              <a:solidFill>
                <a:schemeClr val="tx1"/>
              </a:solidFill>
              <a:latin typeface="Times New Roman" pitchFamily="18" charset="0"/>
              <a:cs typeface="Times New Roman" pitchFamily="18" charset="0"/>
            </a:endParaRPr>
          </a:p>
          <a:p>
            <a:pPr marL="0" indent="0" algn="l" rtl="0">
              <a:buNone/>
            </a:pPr>
            <a:r>
              <a:rPr lang="en-US" sz="2000" dirty="0">
                <a:solidFill>
                  <a:schemeClr val="tx1"/>
                </a:solidFill>
                <a:latin typeface="Times New Roman" pitchFamily="18" charset="0"/>
                <a:cs typeface="Times New Roman" pitchFamily="18" charset="0"/>
              </a:rPr>
              <a:t>and is activated by trypsin. It hydrolyses the proteins into small</a:t>
            </a:r>
          </a:p>
          <a:p>
            <a:pPr marL="0" indent="0" algn="l" rtl="0">
              <a:buNone/>
            </a:pPr>
            <a:r>
              <a:rPr lang="en-US" sz="2000" dirty="0">
                <a:solidFill>
                  <a:schemeClr val="tx1"/>
                </a:solidFill>
                <a:latin typeface="Times New Roman" pitchFamily="18" charset="0"/>
                <a:cs typeface="Times New Roman" pitchFamily="18" charset="0"/>
              </a:rPr>
              <a:t>polypeptides.</a:t>
            </a:r>
          </a:p>
          <a:p>
            <a:pPr marL="0" indent="0" algn="l" rtl="0">
              <a:buNone/>
            </a:pP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Elastase</a:t>
            </a:r>
            <a:r>
              <a:rPr lang="en-US" sz="2000" dirty="0">
                <a:solidFill>
                  <a:schemeClr val="tx1"/>
                </a:solidFill>
                <a:latin typeface="Times New Roman" pitchFamily="18" charset="0"/>
                <a:cs typeface="Times New Roman" pitchFamily="18" charset="0"/>
              </a:rPr>
              <a:t>. It is secreted as </a:t>
            </a:r>
            <a:r>
              <a:rPr lang="en-US" sz="2000" dirty="0" err="1">
                <a:solidFill>
                  <a:schemeClr val="tx1"/>
                </a:solidFill>
                <a:latin typeface="Times New Roman" pitchFamily="18" charset="0"/>
                <a:cs typeface="Times New Roman" pitchFamily="18" charset="0"/>
              </a:rPr>
              <a:t>proelastase</a:t>
            </a:r>
            <a:r>
              <a:rPr lang="en-US" sz="2000" dirty="0">
                <a:solidFill>
                  <a:schemeClr val="tx1"/>
                </a:solidFill>
                <a:latin typeface="Times New Roman" pitchFamily="18" charset="0"/>
                <a:cs typeface="Times New Roman" pitchFamily="18" charset="0"/>
              </a:rPr>
              <a:t>, which is activated by trypsin. It</a:t>
            </a:r>
          </a:p>
          <a:p>
            <a:pPr marL="0" indent="0" algn="l" rtl="0">
              <a:buNone/>
            </a:pPr>
            <a:r>
              <a:rPr lang="en-US" sz="2000" dirty="0">
                <a:solidFill>
                  <a:schemeClr val="tx1"/>
                </a:solidFill>
                <a:latin typeface="Times New Roman" pitchFamily="18" charset="0"/>
                <a:cs typeface="Times New Roman" pitchFamily="18" charset="0"/>
              </a:rPr>
              <a:t>digests elastin.</a:t>
            </a:r>
          </a:p>
          <a:p>
            <a:pPr marL="0" indent="0" algn="l" rtl="0">
              <a:buNone/>
            </a:pP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Carboxypeptidase</a:t>
            </a:r>
            <a:r>
              <a:rPr lang="en-US" sz="2000" dirty="0">
                <a:solidFill>
                  <a:schemeClr val="tx1"/>
                </a:solidFill>
                <a:latin typeface="Times New Roman" pitchFamily="18" charset="0"/>
                <a:cs typeface="Times New Roman" pitchFamily="18" charset="0"/>
              </a:rPr>
              <a:t> A and B. These are secreted as </a:t>
            </a:r>
            <a:r>
              <a:rPr lang="en-US" sz="2000" dirty="0" err="1">
                <a:solidFill>
                  <a:schemeClr val="tx1"/>
                </a:solidFill>
                <a:latin typeface="Times New Roman" pitchFamily="18" charset="0"/>
                <a:cs typeface="Times New Roman" pitchFamily="18" charset="0"/>
              </a:rPr>
              <a:t>procarboxypeptidase</a:t>
            </a:r>
            <a:endParaRPr lang="en-US" sz="2000" dirty="0">
              <a:solidFill>
                <a:schemeClr val="tx1"/>
              </a:solidFill>
              <a:latin typeface="Times New Roman" pitchFamily="18" charset="0"/>
              <a:cs typeface="Times New Roman" pitchFamily="18" charset="0"/>
            </a:endParaRPr>
          </a:p>
          <a:p>
            <a:pPr marL="0" indent="0" algn="l" rtl="0">
              <a:buNone/>
            </a:pPr>
            <a:r>
              <a:rPr lang="en-US" sz="2000" dirty="0">
                <a:solidFill>
                  <a:schemeClr val="tx1"/>
                </a:solidFill>
                <a:latin typeface="Times New Roman" pitchFamily="18" charset="0"/>
                <a:cs typeface="Times New Roman" pitchFamily="18" charset="0"/>
              </a:rPr>
              <a:t>A and B and are activated by </a:t>
            </a:r>
            <a:r>
              <a:rPr lang="en-US" sz="2000" dirty="0" err="1">
                <a:solidFill>
                  <a:schemeClr val="tx1"/>
                </a:solidFill>
                <a:latin typeface="Times New Roman" pitchFamily="18" charset="0"/>
                <a:cs typeface="Times New Roman" pitchFamily="18" charset="0"/>
              </a:rPr>
              <a:t>enterokinase</a:t>
            </a:r>
            <a:r>
              <a:rPr lang="en-US" sz="2000" dirty="0">
                <a:solidFill>
                  <a:schemeClr val="tx1"/>
                </a:solidFill>
                <a:latin typeface="Times New Roman" pitchFamily="18" charset="0"/>
                <a:cs typeface="Times New Roman" pitchFamily="18" charset="0"/>
              </a:rPr>
              <a:t> and trypsin.</a:t>
            </a:r>
          </a:p>
          <a:p>
            <a:pPr marL="0" indent="0" algn="l" rtl="0">
              <a:buNone/>
            </a:pP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Carboxypeptidase</a:t>
            </a:r>
            <a:r>
              <a:rPr lang="en-US" sz="2000" dirty="0">
                <a:solidFill>
                  <a:schemeClr val="tx1"/>
                </a:solidFill>
                <a:latin typeface="Times New Roman" pitchFamily="18" charset="0"/>
                <a:cs typeface="Times New Roman" pitchFamily="18" charset="0"/>
              </a:rPr>
              <a:t> A cleaves the carboxyl-terminal</a:t>
            </a:r>
          </a:p>
          <a:p>
            <a:pPr marL="0" indent="0" algn="l" rtl="0">
              <a:buNone/>
            </a:pPr>
            <a:r>
              <a:rPr lang="en-US" sz="2000" dirty="0">
                <a:solidFill>
                  <a:schemeClr val="tx1"/>
                </a:solidFill>
                <a:latin typeface="Times New Roman" pitchFamily="18" charset="0"/>
                <a:cs typeface="Times New Roman" pitchFamily="18" charset="0"/>
              </a:rPr>
              <a:t>amino acid that has aromatic or branched aliphatic side</a:t>
            </a:r>
          </a:p>
          <a:p>
            <a:pPr marL="0" indent="0" algn="l" rtl="0">
              <a:buNone/>
            </a:pPr>
            <a:r>
              <a:rPr lang="en-US" sz="2000" dirty="0">
                <a:solidFill>
                  <a:schemeClr val="tx1"/>
                </a:solidFill>
                <a:latin typeface="Times New Roman" pitchFamily="18" charset="0"/>
                <a:cs typeface="Times New Roman" pitchFamily="18" charset="0"/>
              </a:rPr>
              <a:t>chains.</a:t>
            </a:r>
          </a:p>
          <a:p>
            <a:pPr marL="0" indent="0" algn="l" rtl="0">
              <a:buNone/>
            </a:pP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Carboxypeptidase</a:t>
            </a:r>
            <a:r>
              <a:rPr lang="en-US" sz="2000" dirty="0">
                <a:solidFill>
                  <a:schemeClr val="tx1"/>
                </a:solidFill>
                <a:latin typeface="Times New Roman" pitchFamily="18" charset="0"/>
                <a:cs typeface="Times New Roman" pitchFamily="18" charset="0"/>
              </a:rPr>
              <a:t> B cleaves the carboxyl-terminal</a:t>
            </a:r>
          </a:p>
          <a:p>
            <a:pPr marL="0" indent="0" algn="l" rtl="0">
              <a:buNone/>
            </a:pPr>
            <a:r>
              <a:rPr lang="en-US" sz="2000" dirty="0">
                <a:solidFill>
                  <a:schemeClr val="tx1"/>
                </a:solidFill>
                <a:latin typeface="Times New Roman" pitchFamily="18" charset="0"/>
                <a:cs typeface="Times New Roman" pitchFamily="18" charset="0"/>
              </a:rPr>
              <a:t>amino acids that have basic side chains.</a:t>
            </a:r>
          </a:p>
          <a:p>
            <a:pPr marL="0" indent="0" algn="l" rtl="0">
              <a:buNone/>
            </a:pPr>
            <a:r>
              <a:rPr lang="en-US" sz="2000" dirty="0">
                <a:solidFill>
                  <a:schemeClr val="tx1"/>
                </a:solidFill>
                <a:latin typeface="Times New Roman" pitchFamily="18" charset="0"/>
                <a:cs typeface="Times New Roman" pitchFamily="18" charset="0"/>
              </a:rPr>
              <a:t>• Nucleases (</a:t>
            </a:r>
            <a:r>
              <a:rPr lang="en-US" sz="2000" dirty="0" err="1">
                <a:solidFill>
                  <a:schemeClr val="tx1"/>
                </a:solidFill>
                <a:latin typeface="Times New Roman" pitchFamily="18" charset="0"/>
                <a:cs typeface="Times New Roman" pitchFamily="18" charset="0"/>
              </a:rPr>
              <a:t>ribonuclease</a:t>
            </a:r>
            <a:r>
              <a:rPr lang="en-US" sz="2000" dirty="0">
                <a:solidFill>
                  <a:schemeClr val="tx1"/>
                </a:solidFill>
                <a:latin typeface="Times New Roman" pitchFamily="18" charset="0"/>
                <a:cs typeface="Times New Roman" pitchFamily="18" charset="0"/>
              </a:rPr>
              <a:t> and </a:t>
            </a:r>
            <a:r>
              <a:rPr lang="en-US" sz="2000" dirty="0" err="1">
                <a:solidFill>
                  <a:schemeClr val="tx1"/>
                </a:solidFill>
                <a:latin typeface="Times New Roman" pitchFamily="18" charset="0"/>
                <a:cs typeface="Times New Roman" pitchFamily="18" charset="0"/>
              </a:rPr>
              <a:t>deoxyribonuclease</a:t>
            </a:r>
            <a:r>
              <a:rPr lang="en-US" sz="2000" dirty="0">
                <a:solidFill>
                  <a:schemeClr val="tx1"/>
                </a:solidFill>
                <a:latin typeface="Times New Roman" pitchFamily="18" charset="0"/>
                <a:cs typeface="Times New Roman" pitchFamily="18" charset="0"/>
              </a:rPr>
              <a:t>). They split nucleic</a:t>
            </a:r>
          </a:p>
          <a:p>
            <a:pPr marL="0" indent="0" algn="l" rtl="0">
              <a:buNone/>
            </a:pPr>
            <a:r>
              <a:rPr lang="en-US" sz="2000" dirty="0">
                <a:solidFill>
                  <a:schemeClr val="tx1"/>
                </a:solidFill>
                <a:latin typeface="Times New Roman" pitchFamily="18" charset="0"/>
                <a:cs typeface="Times New Roman" pitchFamily="18" charset="0"/>
              </a:rPr>
              <a:t>acids of ribose and </a:t>
            </a:r>
            <a:r>
              <a:rPr lang="en-US" sz="2000" dirty="0" err="1">
                <a:solidFill>
                  <a:schemeClr val="tx1"/>
                </a:solidFill>
                <a:latin typeface="Times New Roman" pitchFamily="18" charset="0"/>
                <a:cs typeface="Times New Roman" pitchFamily="18" charset="0"/>
              </a:rPr>
              <a:t>deoxyribose</a:t>
            </a:r>
            <a:r>
              <a:rPr lang="en-US" sz="2000" dirty="0">
                <a:solidFill>
                  <a:schemeClr val="tx1"/>
                </a:solidFill>
                <a:latin typeface="Times New Roman" pitchFamily="18" charset="0"/>
                <a:cs typeface="Times New Roman" pitchFamily="18" charset="0"/>
              </a:rPr>
              <a:t> type into nucleotides.</a:t>
            </a:r>
          </a:p>
          <a:p>
            <a:pPr marL="0" indent="0" algn="l" rtl="0">
              <a:buNone/>
            </a:pPr>
            <a:r>
              <a:rPr lang="en-US" sz="2000" dirty="0">
                <a:solidFill>
                  <a:schemeClr val="tx1"/>
                </a:solidFill>
                <a:latin typeface="Times New Roman" pitchFamily="18" charset="0"/>
                <a:cs typeface="Times New Roman" pitchFamily="18" charset="0"/>
              </a:rPr>
              <a:t>• Collagenase. It is also activated by trypsin and digests collagen.</a:t>
            </a:r>
            <a:endParaRPr lang="ar-IQ"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641073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260648"/>
            <a:ext cx="8435280" cy="6264696"/>
          </a:xfrm>
        </p:spPr>
        <p:txBody>
          <a:bodyPr>
            <a:normAutofit/>
          </a:bodyPr>
          <a:lstStyle/>
          <a:p>
            <a:pPr marL="0" indent="0" algn="l" rtl="0">
              <a:buNone/>
            </a:pPr>
            <a:r>
              <a:rPr lang="en-US" sz="2000" b="1" dirty="0">
                <a:solidFill>
                  <a:schemeClr val="tx1"/>
                </a:solidFill>
                <a:latin typeface="Times New Roman" pitchFamily="18" charset="0"/>
                <a:cs typeface="Times New Roman" pitchFamily="18" charset="0"/>
              </a:rPr>
              <a:t>4. Trypsin inhibitor.</a:t>
            </a:r>
          </a:p>
          <a:p>
            <a:pPr marL="0" indent="0" algn="l" rtl="0">
              <a:buNone/>
            </a:pPr>
            <a:r>
              <a:rPr lang="en-US" sz="2000" dirty="0">
                <a:solidFill>
                  <a:schemeClr val="tx1"/>
                </a:solidFill>
                <a:latin typeface="Times New Roman" pitchFamily="18" charset="0"/>
                <a:cs typeface="Times New Roman" pitchFamily="18" charset="0"/>
              </a:rPr>
              <a:t>If even a small amount of trypsin is released into the pancreas, the</a:t>
            </a:r>
          </a:p>
          <a:p>
            <a:pPr marL="0" indent="0" algn="l" rtl="0">
              <a:buNone/>
            </a:pPr>
            <a:r>
              <a:rPr lang="en-US" sz="2000" dirty="0">
                <a:solidFill>
                  <a:schemeClr val="tx1"/>
                </a:solidFill>
                <a:latin typeface="Times New Roman" pitchFamily="18" charset="0"/>
                <a:cs typeface="Times New Roman" pitchFamily="18" charset="0"/>
              </a:rPr>
              <a:t>resulting chain reaction would produce active enzymes that could digest</a:t>
            </a:r>
          </a:p>
          <a:p>
            <a:pPr marL="0" indent="0" algn="l" rtl="0">
              <a:buNone/>
            </a:pPr>
            <a:r>
              <a:rPr lang="en-US" sz="2000" dirty="0">
                <a:solidFill>
                  <a:schemeClr val="tx1"/>
                </a:solidFill>
                <a:latin typeface="Times New Roman" pitchFamily="18" charset="0"/>
                <a:cs typeface="Times New Roman" pitchFamily="18" charset="0"/>
              </a:rPr>
              <a:t>the pancreas. It is therefore, not surprising that the pancreas normally</a:t>
            </a:r>
          </a:p>
          <a:p>
            <a:pPr marL="0" indent="0" algn="l" rtl="0">
              <a:buNone/>
            </a:pPr>
            <a:r>
              <a:rPr lang="en-US" sz="2000" dirty="0">
                <a:solidFill>
                  <a:schemeClr val="tx1"/>
                </a:solidFill>
                <a:latin typeface="Times New Roman" pitchFamily="18" charset="0"/>
                <a:cs typeface="Times New Roman" pitchFamily="18" charset="0"/>
              </a:rPr>
              <a:t>contains a trypsin inhibitor, which is secreted by the same cells and at the</a:t>
            </a:r>
          </a:p>
          <a:p>
            <a:pPr marL="0" indent="0" algn="l" rtl="0">
              <a:buNone/>
            </a:pPr>
            <a:r>
              <a:rPr lang="en-US" sz="2000" dirty="0">
                <a:solidFill>
                  <a:schemeClr val="tx1"/>
                </a:solidFill>
                <a:latin typeface="Times New Roman" pitchFamily="18" charset="0"/>
                <a:cs typeface="Times New Roman" pitchFamily="18" charset="0"/>
              </a:rPr>
              <a:t>same time as the pancreatic </a:t>
            </a:r>
            <a:r>
              <a:rPr lang="en-US" sz="2000" dirty="0" err="1">
                <a:solidFill>
                  <a:schemeClr val="tx1"/>
                </a:solidFill>
                <a:latin typeface="Times New Roman" pitchFamily="18" charset="0"/>
                <a:cs typeface="Times New Roman" pitchFamily="18" charset="0"/>
              </a:rPr>
              <a:t>proenzymes</a:t>
            </a:r>
            <a:r>
              <a:rPr lang="en-US" sz="2000" dirty="0">
                <a:solidFill>
                  <a:schemeClr val="tx1"/>
                </a:solidFill>
                <a:latin typeface="Times New Roman" pitchFamily="18" charset="0"/>
                <a:cs typeface="Times New Roman" pitchFamily="18" charset="0"/>
              </a:rPr>
              <a:t>. The trypsin inhibitor protects</a:t>
            </a:r>
          </a:p>
          <a:p>
            <a:pPr marL="0" indent="0" algn="l" rtl="0">
              <a:buNone/>
            </a:pPr>
            <a:r>
              <a:rPr lang="en-US" sz="2000" dirty="0">
                <a:solidFill>
                  <a:schemeClr val="tx1"/>
                </a:solidFill>
                <a:latin typeface="Times New Roman" pitchFamily="18" charset="0"/>
                <a:cs typeface="Times New Roman" pitchFamily="18" charset="0"/>
              </a:rPr>
              <a:t>the pancreas from auto-digestion.</a:t>
            </a:r>
          </a:p>
          <a:p>
            <a:pPr marL="0" indent="0" algn="l" rtl="0">
              <a:buNone/>
            </a:pPr>
            <a:r>
              <a:rPr lang="en-US" sz="2800" b="1" dirty="0">
                <a:solidFill>
                  <a:schemeClr val="tx1"/>
                </a:solidFill>
                <a:latin typeface="Times New Roman" pitchFamily="18" charset="0"/>
                <a:cs typeface="Times New Roman" pitchFamily="18" charset="0"/>
              </a:rPr>
              <a:t>Functions of pancreatic juice</a:t>
            </a:r>
          </a:p>
          <a:p>
            <a:pPr marL="0" indent="0" algn="l" rtl="0">
              <a:buNone/>
            </a:pPr>
            <a:r>
              <a:rPr lang="en-US" sz="2000" b="1" dirty="0">
                <a:solidFill>
                  <a:schemeClr val="tx1"/>
                </a:solidFill>
                <a:latin typeface="Times New Roman" pitchFamily="18" charset="0"/>
                <a:cs typeface="Times New Roman" pitchFamily="18" charset="0"/>
              </a:rPr>
              <a:t>1. Digestive functions.</a:t>
            </a:r>
          </a:p>
          <a:p>
            <a:pPr marL="0" indent="0" algn="l" rtl="0">
              <a:buNone/>
            </a:pPr>
            <a:r>
              <a:rPr lang="en-US" sz="2000" dirty="0">
                <a:solidFill>
                  <a:schemeClr val="tx1"/>
                </a:solidFill>
                <a:latin typeface="Times New Roman" pitchFamily="18" charset="0"/>
                <a:cs typeface="Times New Roman" pitchFamily="18" charset="0"/>
              </a:rPr>
              <a:t>The pancreatic juice is the major source of digestive enzymes that digest</a:t>
            </a:r>
          </a:p>
          <a:p>
            <a:pPr marL="0" indent="0" algn="l" rtl="0">
              <a:buNone/>
            </a:pPr>
            <a:r>
              <a:rPr lang="en-US" sz="2000" dirty="0">
                <a:solidFill>
                  <a:schemeClr val="tx1"/>
                </a:solidFill>
                <a:latin typeface="Times New Roman" pitchFamily="18" charset="0"/>
                <a:cs typeface="Times New Roman" pitchFamily="18" charset="0"/>
              </a:rPr>
              <a:t>all components of the food—proteins, carbohydrates, fats and nucleic</a:t>
            </a:r>
          </a:p>
          <a:p>
            <a:pPr marL="0" indent="0" algn="l" rtl="0">
              <a:buNone/>
            </a:pPr>
            <a:r>
              <a:rPr lang="en-US" sz="2000" dirty="0">
                <a:solidFill>
                  <a:schemeClr val="tx1"/>
                </a:solidFill>
                <a:latin typeface="Times New Roman" pitchFamily="18" charset="0"/>
                <a:cs typeface="Times New Roman" pitchFamily="18" charset="0"/>
              </a:rPr>
              <a:t>acid. </a:t>
            </a:r>
          </a:p>
          <a:p>
            <a:pPr marL="0" indent="0" algn="l" rtl="0">
              <a:buNone/>
            </a:pPr>
            <a:r>
              <a:rPr lang="en-US" sz="2000" b="1" dirty="0">
                <a:solidFill>
                  <a:schemeClr val="tx1"/>
                </a:solidFill>
                <a:latin typeface="Times New Roman" pitchFamily="18" charset="0"/>
                <a:cs typeface="Times New Roman" pitchFamily="18" charset="0"/>
              </a:rPr>
              <a:t>2. Neutralizing function.</a:t>
            </a:r>
          </a:p>
          <a:p>
            <a:pPr marL="0" indent="0" algn="l" rtl="0">
              <a:buNone/>
            </a:pPr>
            <a:r>
              <a:rPr lang="en-US" sz="2000" dirty="0">
                <a:solidFill>
                  <a:schemeClr val="tx1"/>
                </a:solidFill>
                <a:latin typeface="Times New Roman" pitchFamily="18" charset="0"/>
                <a:cs typeface="Times New Roman" pitchFamily="18" charset="0"/>
              </a:rPr>
              <a:t>Pancreatic juice is highly alkaline due to high concentration of HCO3</a:t>
            </a:r>
          </a:p>
          <a:p>
            <a:pPr marL="0" indent="0" algn="l" rtl="0">
              <a:buNone/>
            </a:pPr>
            <a:r>
              <a:rPr lang="en-US" sz="2000" dirty="0">
                <a:solidFill>
                  <a:schemeClr val="tx1"/>
                </a:solidFill>
                <a:latin typeface="Times New Roman" pitchFamily="18" charset="0"/>
                <a:cs typeface="Times New Roman" pitchFamily="18" charset="0"/>
              </a:rPr>
              <a:t>and neutralizes the gastric </a:t>
            </a:r>
            <a:r>
              <a:rPr lang="en-US" sz="2000" dirty="0" err="1">
                <a:solidFill>
                  <a:schemeClr val="tx1"/>
                </a:solidFill>
                <a:latin typeface="Times New Roman" pitchFamily="18" charset="0"/>
                <a:cs typeface="Times New Roman" pitchFamily="18" charset="0"/>
              </a:rPr>
              <a:t>HCl</a:t>
            </a:r>
            <a:r>
              <a:rPr lang="en-US" sz="2000" dirty="0">
                <a:solidFill>
                  <a:schemeClr val="tx1"/>
                </a:solidFill>
                <a:latin typeface="Times New Roman" pitchFamily="18" charset="0"/>
                <a:cs typeface="Times New Roman" pitchFamily="18" charset="0"/>
              </a:rPr>
              <a:t> in the </a:t>
            </a:r>
            <a:r>
              <a:rPr lang="en-US" sz="2000" dirty="0" err="1">
                <a:solidFill>
                  <a:schemeClr val="tx1"/>
                </a:solidFill>
                <a:latin typeface="Times New Roman" pitchFamily="18" charset="0"/>
                <a:cs typeface="Times New Roman" pitchFamily="18" charset="0"/>
              </a:rPr>
              <a:t>chyme</a:t>
            </a:r>
            <a:r>
              <a:rPr lang="en-US" sz="2000" dirty="0">
                <a:solidFill>
                  <a:schemeClr val="tx1"/>
                </a:solidFill>
                <a:latin typeface="Times New Roman" pitchFamily="18" charset="0"/>
                <a:cs typeface="Times New Roman" pitchFamily="18" charset="0"/>
              </a:rPr>
              <a:t> that enters the duodenum.</a:t>
            </a:r>
            <a:endParaRPr lang="ar-IQ"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6152211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188640"/>
            <a:ext cx="8363272" cy="6336704"/>
          </a:xfrm>
        </p:spPr>
        <p:txBody>
          <a:bodyPr>
            <a:normAutofit/>
          </a:bodyPr>
          <a:lstStyle/>
          <a:p>
            <a:pPr marL="0" indent="0" algn="l" rtl="0">
              <a:buNone/>
            </a:pPr>
            <a:r>
              <a:rPr lang="en-US" sz="2400" b="1" dirty="0">
                <a:solidFill>
                  <a:schemeClr val="tx1"/>
                </a:solidFill>
                <a:latin typeface="Times New Roman" pitchFamily="18" charset="0"/>
                <a:cs typeface="Times New Roman" pitchFamily="18" charset="0"/>
              </a:rPr>
              <a:t>Pancreatic function tests</a:t>
            </a:r>
          </a:p>
          <a:p>
            <a:pPr marL="0" indent="0" algn="l" rtl="0">
              <a:buNone/>
            </a:pPr>
            <a:r>
              <a:rPr lang="en-US" sz="2000" dirty="0">
                <a:solidFill>
                  <a:schemeClr val="tx1"/>
                </a:solidFill>
                <a:latin typeface="Times New Roman" pitchFamily="18" charset="0"/>
                <a:cs typeface="Times New Roman" pitchFamily="18" charset="0"/>
              </a:rPr>
              <a:t>Pancreatic function tests are performed to evaluate the normal</a:t>
            </a:r>
          </a:p>
          <a:p>
            <a:pPr marL="0" indent="0" algn="l" rtl="0">
              <a:buNone/>
            </a:pPr>
            <a:r>
              <a:rPr lang="en-US" sz="2000" dirty="0">
                <a:solidFill>
                  <a:schemeClr val="tx1"/>
                </a:solidFill>
                <a:latin typeface="Times New Roman" pitchFamily="18" charset="0"/>
                <a:cs typeface="Times New Roman" pitchFamily="18" charset="0"/>
              </a:rPr>
              <a:t>functioning of the pancreas and to detect abnormality, if any. The</a:t>
            </a:r>
          </a:p>
          <a:p>
            <a:pPr marL="0" indent="0" algn="l" rtl="0">
              <a:buNone/>
            </a:pPr>
            <a:r>
              <a:rPr lang="en-US" sz="2000" dirty="0">
                <a:solidFill>
                  <a:schemeClr val="tx1"/>
                </a:solidFill>
                <a:latin typeface="Times New Roman" pitchFamily="18" charset="0"/>
                <a:cs typeface="Times New Roman" pitchFamily="18" charset="0"/>
              </a:rPr>
              <a:t>function tests to evaluate the functioning of the exocrine part of the</a:t>
            </a:r>
          </a:p>
          <a:p>
            <a:pPr marL="0" indent="0" algn="l" rtl="0">
              <a:buNone/>
            </a:pPr>
            <a:r>
              <a:rPr lang="en-US" sz="2000" dirty="0">
                <a:solidFill>
                  <a:schemeClr val="tx1"/>
                </a:solidFill>
                <a:latin typeface="Times New Roman" pitchFamily="18" charset="0"/>
                <a:cs typeface="Times New Roman" pitchFamily="18" charset="0"/>
              </a:rPr>
              <a:t>pancreas can be divided as follows:</a:t>
            </a:r>
          </a:p>
          <a:p>
            <a:pPr marL="0" indent="0" algn="l" rtl="0">
              <a:buNone/>
            </a:pPr>
            <a:r>
              <a:rPr lang="en-US" sz="2000" b="1" dirty="0">
                <a:solidFill>
                  <a:schemeClr val="tx1"/>
                </a:solidFill>
                <a:latin typeface="Times New Roman" pitchFamily="18" charset="0"/>
                <a:cs typeface="Times New Roman" pitchFamily="18" charset="0"/>
              </a:rPr>
              <a:t>• Analysis of pancreatic juice,</a:t>
            </a:r>
          </a:p>
          <a:p>
            <a:pPr marL="0" indent="0" algn="l" rtl="0">
              <a:buNone/>
            </a:pPr>
            <a:r>
              <a:rPr lang="en-US" sz="2000" b="1" dirty="0">
                <a:solidFill>
                  <a:schemeClr val="tx1"/>
                </a:solidFill>
                <a:latin typeface="Times New Roman" pitchFamily="18" charset="0"/>
                <a:cs typeface="Times New Roman" pitchFamily="18" charset="0"/>
              </a:rPr>
              <a:t>• Analysis of products of digestion and</a:t>
            </a:r>
          </a:p>
          <a:p>
            <a:pPr marL="0" indent="0" algn="l" rtl="0">
              <a:buNone/>
            </a:pPr>
            <a:r>
              <a:rPr lang="en-US" sz="2000" b="1" dirty="0">
                <a:solidFill>
                  <a:schemeClr val="tx1"/>
                </a:solidFill>
                <a:latin typeface="Times New Roman" pitchFamily="18" charset="0"/>
                <a:cs typeface="Times New Roman" pitchFamily="18" charset="0"/>
              </a:rPr>
              <a:t>• Estimation of serum amylase levels.</a:t>
            </a:r>
          </a:p>
          <a:p>
            <a:pPr marL="0" indent="0" algn="l" rtl="0">
              <a:buNone/>
            </a:pPr>
            <a:endParaRPr lang="ar-IQ"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519483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9200" y="457200"/>
            <a:ext cx="3886200" cy="1938992"/>
          </a:xfrm>
          <a:prstGeom prst="rect">
            <a:avLst/>
          </a:prstGeom>
          <a:noFill/>
        </p:spPr>
        <p:txBody>
          <a:bodyPr>
            <a:spAutoFit/>
          </a:bodyPr>
          <a:lstStyle/>
          <a:p>
            <a:pPr algn="ctr" fontAlgn="auto">
              <a:spcBef>
                <a:spcPts val="0"/>
              </a:spcBef>
              <a:spcAft>
                <a:spcPts val="0"/>
              </a:spcAft>
              <a:defRPr/>
            </a:pPr>
            <a:r>
              <a:rPr lang="en-US" sz="4000" b="1" dirty="0">
                <a:ln w="1905"/>
                <a:effectLst>
                  <a:innerShdw blurRad="69850" dist="43180" dir="5400000">
                    <a:srgbClr val="000000">
                      <a:alpha val="65000"/>
                    </a:srgbClr>
                  </a:innerShdw>
                </a:effectLst>
                <a:latin typeface="+mn-lt"/>
              </a:rPr>
              <a:t>What is the digestive system?</a:t>
            </a:r>
          </a:p>
        </p:txBody>
      </p:sp>
      <p:sp>
        <p:nvSpPr>
          <p:cNvPr id="3075" name="TextBox 2"/>
          <p:cNvSpPr txBox="1">
            <a:spLocks noChangeArrowheads="1"/>
          </p:cNvSpPr>
          <p:nvPr/>
        </p:nvSpPr>
        <p:spPr bwMode="auto">
          <a:xfrm>
            <a:off x="0" y="152400"/>
            <a:ext cx="48006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lgn="ctr" eaLnBrk="1" hangingPunct="1"/>
            <a:r>
              <a:rPr lang="en-US" sz="2800" b="1"/>
              <a:t>The digestive system is a continuous tube that begins at the mouth and ends at the anus.  Measuring about 30 feet long in the average adult, it is known as the alimentary canal or gastrointestinal tract. It has 3 functions:  the digestion of food into nutrients, the absorption of nutrients into the bloodstream, and the elimination of solid wastes. </a:t>
            </a:r>
          </a:p>
        </p:txBody>
      </p:sp>
      <p:sp>
        <p:nvSpPr>
          <p:cNvPr id="7" name="Rectangle 6"/>
          <p:cNvSpPr/>
          <p:nvPr/>
        </p:nvSpPr>
        <p:spPr>
          <a:xfrm>
            <a:off x="0" y="0"/>
            <a:ext cx="9144000" cy="6858000"/>
          </a:xfrm>
          <a:prstGeom prst="rect">
            <a:avLst/>
          </a:prstGeom>
          <a:noFill/>
          <a:ln w="190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077" name="Picture 8" descr="http://www.allaboutjewels.com/subjects/anatomy/digestive/colo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743200"/>
            <a:ext cx="4171950"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6102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381000" y="304800"/>
            <a:ext cx="83820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spcBef>
                <a:spcPct val="20000"/>
              </a:spcBef>
              <a:buClr>
                <a:srgbClr val="339933"/>
              </a:buClr>
              <a:tabLst>
                <a:tab pos="2743200" algn="l"/>
              </a:tabLst>
            </a:pPr>
            <a:r>
              <a:rPr lang="en-US" sz="4100">
                <a:solidFill>
                  <a:srgbClr val="000099"/>
                </a:solidFill>
                <a:effectLst>
                  <a:outerShdw blurRad="38100" dist="38100" dir="2700000" algn="tl">
                    <a:srgbClr val="C0C0C0"/>
                  </a:outerShdw>
                </a:effectLst>
                <a:latin typeface="Arial" pitchFamily="34" charset="0"/>
              </a:rPr>
              <a:t>Large Intestine</a:t>
            </a:r>
          </a:p>
        </p:txBody>
      </p:sp>
      <p:sp>
        <p:nvSpPr>
          <p:cNvPr id="36868" name="Text Box 4"/>
          <p:cNvSpPr txBox="1">
            <a:spLocks noChangeArrowheads="1"/>
          </p:cNvSpPr>
          <p:nvPr/>
        </p:nvSpPr>
        <p:spPr bwMode="auto">
          <a:xfrm>
            <a:off x="304800" y="6461125"/>
            <a:ext cx="42465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000">
                <a:latin typeface="Times" pitchFamily="18" charset="0"/>
              </a:rPr>
              <a:t>Copyright © 2003 Pearson Education, Inc. publishing as Benjamin Cummings</a:t>
            </a:r>
          </a:p>
        </p:txBody>
      </p:sp>
      <p:sp>
        <p:nvSpPr>
          <p:cNvPr id="36869" name="Rectangle 5"/>
          <p:cNvSpPr>
            <a:spLocks noChangeArrowheads="1"/>
          </p:cNvSpPr>
          <p:nvPr/>
        </p:nvSpPr>
        <p:spPr bwMode="auto">
          <a:xfrm>
            <a:off x="0" y="0"/>
            <a:ext cx="152400" cy="1295400"/>
          </a:xfrm>
          <a:prstGeom prst="rect">
            <a:avLst/>
          </a:prstGeom>
          <a:solidFill>
            <a:srgbClr val="009999"/>
          </a:solidFill>
          <a:ln w="25400">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ar-IQ">
              <a:latin typeface="Times" pitchFamily="18" charset="0"/>
            </a:endParaRPr>
          </a:p>
        </p:txBody>
      </p:sp>
      <p:sp>
        <p:nvSpPr>
          <p:cNvPr id="36870" name="Line 6"/>
          <p:cNvSpPr>
            <a:spLocks noChangeShapeType="1"/>
          </p:cNvSpPr>
          <p:nvPr/>
        </p:nvSpPr>
        <p:spPr bwMode="auto">
          <a:xfrm>
            <a:off x="152400" y="228600"/>
            <a:ext cx="8915400" cy="0"/>
          </a:xfrm>
          <a:prstGeom prst="line">
            <a:avLst/>
          </a:prstGeom>
          <a:noFill/>
          <a:ln w="38100">
            <a:solidFill>
              <a:srgbClr val="00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pic>
        <p:nvPicPr>
          <p:cNvPr id="36871" name="Picture 7"/>
          <p:cNvPicPr>
            <a:picLocks noChangeAspect="1" noChangeArrowheads="1"/>
          </p:cNvPicPr>
          <p:nvPr/>
        </p:nvPicPr>
        <p:blipFill>
          <a:blip r:embed="rId2">
            <a:extLst>
              <a:ext uri="{28A0092B-C50C-407E-A947-70E740481C1C}">
                <a14:useLocalDpi xmlns:a14="http://schemas.microsoft.com/office/drawing/2010/main" val="0"/>
              </a:ext>
            </a:extLst>
          </a:blip>
          <a:srcRect b="3206"/>
          <a:stretch>
            <a:fillRect/>
          </a:stretch>
        </p:blipFill>
        <p:spPr bwMode="auto">
          <a:xfrm>
            <a:off x="850900" y="1143000"/>
            <a:ext cx="7442200" cy="5195888"/>
          </a:xfrm>
          <a:prstGeom prst="rect">
            <a:avLst/>
          </a:prstGeom>
          <a:noFill/>
          <a:extLst>
            <a:ext uri="{909E8E84-426E-40DD-AFC4-6F175D3DCCD1}">
              <a14:hiddenFill xmlns:a14="http://schemas.microsoft.com/office/drawing/2010/main">
                <a:solidFill>
                  <a:srgbClr val="FFFFFF"/>
                </a:solidFill>
              </a14:hiddenFill>
            </a:ext>
          </a:extLst>
        </p:spPr>
      </p:pic>
      <p:sp>
        <p:nvSpPr>
          <p:cNvPr id="36872" name="Text Box 8"/>
          <p:cNvSpPr txBox="1">
            <a:spLocks noChangeArrowheads="1"/>
          </p:cNvSpPr>
          <p:nvPr/>
        </p:nvSpPr>
        <p:spPr bwMode="auto">
          <a:xfrm>
            <a:off x="838200" y="6019800"/>
            <a:ext cx="1447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1200">
                <a:latin typeface="Arial" pitchFamily="34" charset="0"/>
              </a:rPr>
              <a:t>Figure 14.8</a:t>
            </a:r>
          </a:p>
        </p:txBody>
      </p:sp>
    </p:spTree>
    <p:extLst>
      <p:ext uri="{BB962C8B-B14F-4D97-AF65-F5344CB8AC3E}">
        <p14:creationId xmlns:p14="http://schemas.microsoft.com/office/powerpoint/2010/main" val="32801493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dissolve">
                                      <p:cBhvr>
                                        <p:cTn id="7" dur="500"/>
                                        <p:tgtEl>
                                          <p:spTgt spid="36871"/>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368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2"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p:cNvSpPr txBox="1">
            <a:spLocks noChangeArrowheads="1"/>
          </p:cNvSpPr>
          <p:nvPr/>
        </p:nvSpPr>
        <p:spPr bwMode="auto">
          <a:xfrm>
            <a:off x="4648200" y="228600"/>
            <a:ext cx="44958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lgn="ctr" eaLnBrk="1" hangingPunct="1"/>
            <a:r>
              <a:rPr lang="en-US" sz="2800" b="1"/>
              <a:t>The function of the   </a:t>
            </a:r>
            <a:r>
              <a:rPr lang="en-US" sz="2800" b="1" u="sng"/>
              <a:t>large intestine</a:t>
            </a:r>
            <a:r>
              <a:rPr lang="en-US" sz="2800" b="1"/>
              <a:t>, or           </a:t>
            </a:r>
            <a:r>
              <a:rPr lang="en-US" sz="2800" b="1" u="sng"/>
              <a:t>bowel</a:t>
            </a:r>
            <a:r>
              <a:rPr lang="en-US" sz="2800" b="1"/>
              <a:t>, is to absorb the remaining water and nutrients from indigestible food matter, store unusable food matter (wastes), and then eliminate the wastes from the body. The large intestine is subdivided into the cecum and the ascending/transverse/ descending/and sigmoid colon sections.</a:t>
            </a:r>
          </a:p>
        </p:txBody>
      </p:sp>
      <p:sp>
        <p:nvSpPr>
          <p:cNvPr id="14340" name="TextBox 9"/>
          <p:cNvSpPr txBox="1">
            <a:spLocks noChangeArrowheads="1"/>
          </p:cNvSpPr>
          <p:nvPr/>
        </p:nvSpPr>
        <p:spPr bwMode="auto">
          <a:xfrm>
            <a:off x="228600" y="4724400"/>
            <a:ext cx="4191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lgn="ctr" eaLnBrk="1" hangingPunct="1"/>
            <a:r>
              <a:rPr lang="en-US" sz="2800" b="1"/>
              <a:t>The large intestine is only about 4-5 feet in length, and 2 ½ inches in diameter.</a:t>
            </a:r>
          </a:p>
        </p:txBody>
      </p:sp>
      <p:pic>
        <p:nvPicPr>
          <p:cNvPr id="14342" name="Picture 8" descr="LargeIntestine"/>
          <p:cNvPicPr>
            <a:picLocks noChangeAspect="1" noChangeArrowheads="1"/>
          </p:cNvPicPr>
          <p:nvPr/>
        </p:nvPicPr>
        <p:blipFill>
          <a:blip r:embed="rId2">
            <a:extLst>
              <a:ext uri="{28A0092B-C50C-407E-A947-70E740481C1C}">
                <a14:useLocalDpi xmlns:a14="http://schemas.microsoft.com/office/drawing/2010/main" val="0"/>
              </a:ext>
            </a:extLst>
          </a:blip>
          <a:srcRect b="12000"/>
          <a:stretch>
            <a:fillRect/>
          </a:stretch>
        </p:blipFill>
        <p:spPr bwMode="auto">
          <a:xfrm>
            <a:off x="76200" y="341312"/>
            <a:ext cx="4495800"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13419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3"/>
          <p:cNvSpPr txBox="1">
            <a:spLocks noChangeArrowheads="1"/>
          </p:cNvSpPr>
          <p:nvPr/>
        </p:nvSpPr>
        <p:spPr bwMode="auto">
          <a:xfrm>
            <a:off x="5029200" y="762000"/>
            <a:ext cx="3962400" cy="27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lgn="ctr" eaLnBrk="1" hangingPunct="1"/>
            <a:r>
              <a:rPr lang="en-US" sz="2800" b="1"/>
              <a:t>The rectum is where</a:t>
            </a:r>
            <a:r>
              <a:rPr lang="en-US" sz="2800" b="1" u="sng"/>
              <a:t> feces</a:t>
            </a:r>
            <a:r>
              <a:rPr lang="en-US" sz="2800" b="1"/>
              <a:t> are stored until they leave the digestive system, through the anus as a bowel movement. </a:t>
            </a:r>
          </a:p>
        </p:txBody>
      </p:sp>
      <p:sp>
        <p:nvSpPr>
          <p:cNvPr id="7" name="Rectangle 6"/>
          <p:cNvSpPr/>
          <p:nvPr/>
        </p:nvSpPr>
        <p:spPr>
          <a:xfrm>
            <a:off x="0" y="152400"/>
            <a:ext cx="6477000" cy="769441"/>
          </a:xfrm>
          <a:prstGeom prst="rect">
            <a:avLst/>
          </a:prstGeom>
          <a:noFill/>
        </p:spPr>
        <p:txBody>
          <a:bodyPr>
            <a:spAutoFit/>
          </a:bodyPr>
          <a:lstStyle/>
          <a:p>
            <a:pPr algn="ctr" fontAlgn="auto">
              <a:spcBef>
                <a:spcPts val="0"/>
              </a:spcBef>
              <a:spcAft>
                <a:spcPts val="0"/>
              </a:spcAft>
              <a:defRPr/>
            </a:pPr>
            <a:r>
              <a:rPr lang="en-US" sz="4400" b="1" dirty="0">
                <a:ln w="1905"/>
                <a:effectLst>
                  <a:innerShdw blurRad="69850" dist="43180" dir="5400000">
                    <a:srgbClr val="000000">
                      <a:alpha val="65000"/>
                    </a:srgbClr>
                  </a:innerShdw>
                </a:effectLst>
                <a:latin typeface="+mn-lt"/>
              </a:rPr>
              <a:t>The rectum and anus…</a:t>
            </a:r>
          </a:p>
        </p:txBody>
      </p:sp>
      <p:pic>
        <p:nvPicPr>
          <p:cNvPr id="15365" name="Picture 10" descr="3d_model_anat_female_reproductive_sagittal_web1"/>
          <p:cNvPicPr>
            <a:picLocks noChangeAspect="1" noChangeArrowheads="1"/>
          </p:cNvPicPr>
          <p:nvPr/>
        </p:nvPicPr>
        <p:blipFill>
          <a:blip r:embed="rId2">
            <a:extLst>
              <a:ext uri="{28A0092B-C50C-407E-A947-70E740481C1C}">
                <a14:useLocalDpi xmlns:a14="http://schemas.microsoft.com/office/drawing/2010/main" val="0"/>
              </a:ext>
            </a:extLst>
          </a:blip>
          <a:srcRect b="4800"/>
          <a:stretch>
            <a:fillRect/>
          </a:stretch>
        </p:blipFill>
        <p:spPr bwMode="auto">
          <a:xfrm>
            <a:off x="152400" y="838200"/>
            <a:ext cx="24003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2" descr="Male Reproductive System 3D Model 1"/>
          <p:cNvPicPr>
            <a:picLocks noChangeAspect="1" noChangeArrowheads="1"/>
          </p:cNvPicPr>
          <p:nvPr/>
        </p:nvPicPr>
        <p:blipFill>
          <a:blip r:embed="rId3">
            <a:extLst>
              <a:ext uri="{28A0092B-C50C-407E-A947-70E740481C1C}">
                <a14:useLocalDpi xmlns:a14="http://schemas.microsoft.com/office/drawing/2010/main" val="0"/>
              </a:ext>
            </a:extLst>
          </a:blip>
          <a:srcRect b="4800"/>
          <a:stretch>
            <a:fillRect/>
          </a:stretch>
        </p:blipFill>
        <p:spPr bwMode="auto">
          <a:xfrm>
            <a:off x="2590800" y="838200"/>
            <a:ext cx="24003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8" descr="Rect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352800"/>
            <a:ext cx="3692525"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p:cNvCxnSpPr/>
          <p:nvPr/>
        </p:nvCxnSpPr>
        <p:spPr>
          <a:xfrm rot="16200000" flipV="1">
            <a:off x="1828800" y="23622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369" name="TextBox 13"/>
          <p:cNvSpPr txBox="1">
            <a:spLocks noChangeArrowheads="1"/>
          </p:cNvSpPr>
          <p:nvPr/>
        </p:nvSpPr>
        <p:spPr bwMode="auto">
          <a:xfrm>
            <a:off x="152400" y="3048000"/>
            <a:ext cx="5105400"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lgn="ctr" eaLnBrk="1" hangingPunct="1"/>
            <a:r>
              <a:rPr lang="en-US" sz="2700" b="1"/>
              <a:t>As the rectal walls expand with waste material, receptors from the nervous system stimulate the desire to defecate. For defecation or egestion, we consciously relax the </a:t>
            </a:r>
            <a:r>
              <a:rPr lang="en-US" sz="2700" b="1" u="sng"/>
              <a:t>external anal sphincter</a:t>
            </a:r>
            <a:r>
              <a:rPr lang="en-US" sz="2700" b="1"/>
              <a:t> muscle to expel the waste through the anus. </a:t>
            </a:r>
          </a:p>
        </p:txBody>
      </p:sp>
    </p:spTree>
    <p:extLst>
      <p:ext uri="{BB962C8B-B14F-4D97-AF65-F5344CB8AC3E}">
        <p14:creationId xmlns:p14="http://schemas.microsoft.com/office/powerpoint/2010/main" val="18904525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94" name="Rectangle 10"/>
          <p:cNvSpPr>
            <a:spLocks noChangeArrowheads="1"/>
          </p:cNvSpPr>
          <p:nvPr/>
        </p:nvSpPr>
        <p:spPr bwMode="auto">
          <a:xfrm>
            <a:off x="381000" y="304800"/>
            <a:ext cx="83820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20000"/>
              </a:spcBef>
              <a:buClr>
                <a:srgbClr val="339933"/>
              </a:buClr>
              <a:tabLst>
                <a:tab pos="2743200" algn="l"/>
              </a:tabLst>
            </a:pPr>
            <a:r>
              <a:rPr lang="en-US" sz="4100">
                <a:solidFill>
                  <a:srgbClr val="000099"/>
                </a:solidFill>
                <a:effectLst>
                  <a:outerShdw blurRad="38100" dist="38100" dir="2700000" algn="tl">
                    <a:srgbClr val="C0C0C0"/>
                  </a:outerShdw>
                </a:effectLst>
                <a:latin typeface="Arial" pitchFamily="34" charset="0"/>
              </a:rPr>
              <a:t>Food Breakdown and Absorption in the Large Intestine</a:t>
            </a:r>
          </a:p>
        </p:txBody>
      </p:sp>
      <p:sp>
        <p:nvSpPr>
          <p:cNvPr id="93196" name="Text Box 12"/>
          <p:cNvSpPr txBox="1">
            <a:spLocks noChangeArrowheads="1"/>
          </p:cNvSpPr>
          <p:nvPr/>
        </p:nvSpPr>
        <p:spPr bwMode="auto">
          <a:xfrm>
            <a:off x="304800" y="6461125"/>
            <a:ext cx="42465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000">
                <a:latin typeface="Times" pitchFamily="18" charset="0"/>
              </a:rPr>
              <a:t>Copyright © 2003 Pearson Education, Inc. publishing as Benjamin Cummings</a:t>
            </a:r>
          </a:p>
        </p:txBody>
      </p:sp>
      <p:sp>
        <p:nvSpPr>
          <p:cNvPr id="93197" name="Rectangle 13"/>
          <p:cNvSpPr>
            <a:spLocks noChangeArrowheads="1"/>
          </p:cNvSpPr>
          <p:nvPr/>
        </p:nvSpPr>
        <p:spPr bwMode="auto">
          <a:xfrm>
            <a:off x="0" y="0"/>
            <a:ext cx="152400" cy="1295400"/>
          </a:xfrm>
          <a:prstGeom prst="rect">
            <a:avLst/>
          </a:prstGeom>
          <a:solidFill>
            <a:srgbClr val="009999"/>
          </a:solidFill>
          <a:ln w="25400">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ar-IQ">
              <a:latin typeface="Times" pitchFamily="18" charset="0"/>
            </a:endParaRPr>
          </a:p>
        </p:txBody>
      </p:sp>
      <p:sp>
        <p:nvSpPr>
          <p:cNvPr id="93198" name="Line 14"/>
          <p:cNvSpPr>
            <a:spLocks noChangeShapeType="1"/>
          </p:cNvSpPr>
          <p:nvPr/>
        </p:nvSpPr>
        <p:spPr bwMode="auto">
          <a:xfrm>
            <a:off x="152400" y="228600"/>
            <a:ext cx="8915400" cy="0"/>
          </a:xfrm>
          <a:prstGeom prst="line">
            <a:avLst/>
          </a:prstGeom>
          <a:noFill/>
          <a:ln w="38100">
            <a:solidFill>
              <a:srgbClr val="00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93199" name="Text Box 15"/>
          <p:cNvSpPr txBox="1">
            <a:spLocks noChangeArrowheads="1"/>
          </p:cNvSpPr>
          <p:nvPr/>
        </p:nvSpPr>
        <p:spPr bwMode="auto">
          <a:xfrm>
            <a:off x="381000" y="1828800"/>
            <a:ext cx="8610600" cy="4588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687388" indent="-230188">
              <a:defRPr sz="2400">
                <a:solidFill>
                  <a:schemeClr val="tx1"/>
                </a:solidFill>
                <a:latin typeface="Times New Roman" pitchFamily="18" charset="0"/>
              </a:defRPr>
            </a:lvl2pPr>
            <a:lvl3pPr marL="1030288" indent="-228600">
              <a:defRPr sz="2400">
                <a:solidFill>
                  <a:schemeClr val="tx1"/>
                </a:solidFill>
                <a:latin typeface="Times New Roman" pitchFamily="18" charset="0"/>
              </a:defRPr>
            </a:lvl3pPr>
            <a:lvl4pPr marL="1825625">
              <a:defRPr sz="2400">
                <a:solidFill>
                  <a:schemeClr val="tx1"/>
                </a:solidFill>
                <a:latin typeface="Times New Roman" pitchFamily="18" charset="0"/>
              </a:defRPr>
            </a:lvl4pPr>
            <a:lvl5pPr marL="1939925">
              <a:defRPr sz="2400">
                <a:solidFill>
                  <a:schemeClr val="tx1"/>
                </a:solidFill>
                <a:latin typeface="Times New Roman" pitchFamily="18" charset="0"/>
              </a:defRPr>
            </a:lvl5pPr>
            <a:lvl6pPr marL="2397125" algn="l" rtl="0" fontAlgn="base">
              <a:spcBef>
                <a:spcPct val="0"/>
              </a:spcBef>
              <a:spcAft>
                <a:spcPct val="0"/>
              </a:spcAft>
              <a:defRPr sz="2400">
                <a:solidFill>
                  <a:schemeClr val="tx1"/>
                </a:solidFill>
                <a:latin typeface="Times New Roman" pitchFamily="18" charset="0"/>
              </a:defRPr>
            </a:lvl6pPr>
            <a:lvl7pPr marL="2854325" algn="l" rtl="0" fontAlgn="base">
              <a:spcBef>
                <a:spcPct val="0"/>
              </a:spcBef>
              <a:spcAft>
                <a:spcPct val="0"/>
              </a:spcAft>
              <a:defRPr sz="2400">
                <a:solidFill>
                  <a:schemeClr val="tx1"/>
                </a:solidFill>
                <a:latin typeface="Times New Roman" pitchFamily="18" charset="0"/>
              </a:defRPr>
            </a:lvl7pPr>
            <a:lvl8pPr marL="3311525" algn="l" rtl="0" fontAlgn="base">
              <a:spcBef>
                <a:spcPct val="0"/>
              </a:spcBef>
              <a:spcAft>
                <a:spcPct val="0"/>
              </a:spcAft>
              <a:defRPr sz="2400">
                <a:solidFill>
                  <a:schemeClr val="tx1"/>
                </a:solidFill>
                <a:latin typeface="Times New Roman" pitchFamily="18" charset="0"/>
              </a:defRPr>
            </a:lvl8pPr>
            <a:lvl9pPr marL="3768725" algn="l" rtl="0" fontAlgn="base">
              <a:spcBef>
                <a:spcPct val="0"/>
              </a:spcBef>
              <a:spcAft>
                <a:spcPct val="0"/>
              </a:spcAft>
              <a:defRPr sz="2400">
                <a:solidFill>
                  <a:schemeClr val="tx1"/>
                </a:solidFill>
                <a:latin typeface="Times New Roman" pitchFamily="18" charset="0"/>
              </a:defRPr>
            </a:lvl9pPr>
          </a:lstStyle>
          <a:p>
            <a:pPr algn="l" rtl="0">
              <a:lnSpc>
                <a:spcPct val="80000"/>
              </a:lnSpc>
              <a:spcAft>
                <a:spcPct val="50000"/>
              </a:spcAft>
              <a:buClr>
                <a:srgbClr val="FF6600"/>
              </a:buClr>
              <a:buFont typeface="Symbol" pitchFamily="18" charset="2"/>
              <a:buChar char="·"/>
            </a:pPr>
            <a:r>
              <a:rPr lang="en-US" sz="3400" dirty="0">
                <a:latin typeface="Arial" pitchFamily="34" charset="0"/>
              </a:rPr>
              <a:t>No digestive enzymes are produced</a:t>
            </a:r>
          </a:p>
          <a:p>
            <a:pPr algn="l" rtl="0">
              <a:lnSpc>
                <a:spcPct val="80000"/>
              </a:lnSpc>
              <a:spcAft>
                <a:spcPct val="50000"/>
              </a:spcAft>
              <a:buClr>
                <a:srgbClr val="FF6600"/>
              </a:buClr>
              <a:buFont typeface="Symbol" pitchFamily="18" charset="2"/>
              <a:buChar char="·"/>
            </a:pPr>
            <a:r>
              <a:rPr lang="en-US" sz="3400" dirty="0">
                <a:latin typeface="Arial" pitchFamily="34" charset="0"/>
              </a:rPr>
              <a:t>Resident bacteria digest remaining nutrients</a:t>
            </a:r>
            <a:endParaRPr lang="en-US" sz="3000" dirty="0">
              <a:latin typeface="Arial" pitchFamily="34" charset="0"/>
            </a:endParaRPr>
          </a:p>
          <a:p>
            <a:pPr lvl="1" algn="l" rtl="0">
              <a:lnSpc>
                <a:spcPct val="80000"/>
              </a:lnSpc>
              <a:spcAft>
                <a:spcPct val="50000"/>
              </a:spcAft>
              <a:buClr>
                <a:srgbClr val="FF6600"/>
              </a:buClr>
              <a:buFont typeface="Symbol" pitchFamily="18" charset="2"/>
              <a:buChar char="·"/>
            </a:pPr>
            <a:r>
              <a:rPr lang="en-US" sz="3000" dirty="0">
                <a:latin typeface="Arial" pitchFamily="34" charset="0"/>
              </a:rPr>
              <a:t>Produce some vitamin K and B</a:t>
            </a:r>
          </a:p>
          <a:p>
            <a:pPr lvl="1" algn="l" rtl="0">
              <a:lnSpc>
                <a:spcPct val="80000"/>
              </a:lnSpc>
              <a:spcAft>
                <a:spcPct val="50000"/>
              </a:spcAft>
              <a:buClr>
                <a:srgbClr val="FF6600"/>
              </a:buClr>
              <a:buFont typeface="Symbol" pitchFamily="18" charset="2"/>
              <a:buChar char="·"/>
            </a:pPr>
            <a:r>
              <a:rPr lang="en-US" sz="3000" dirty="0">
                <a:latin typeface="Arial" pitchFamily="34" charset="0"/>
              </a:rPr>
              <a:t>Release gases</a:t>
            </a:r>
          </a:p>
          <a:p>
            <a:pPr algn="l" rtl="0">
              <a:lnSpc>
                <a:spcPct val="80000"/>
              </a:lnSpc>
              <a:spcAft>
                <a:spcPct val="50000"/>
              </a:spcAft>
              <a:buClr>
                <a:srgbClr val="FF6600"/>
              </a:buClr>
              <a:buFont typeface="Symbol" pitchFamily="18" charset="2"/>
              <a:buChar char="·"/>
            </a:pPr>
            <a:r>
              <a:rPr lang="en-US" sz="3400" dirty="0">
                <a:latin typeface="Arial" pitchFamily="34" charset="0"/>
              </a:rPr>
              <a:t>Water and vitamins K and B are absorbed</a:t>
            </a:r>
          </a:p>
          <a:p>
            <a:pPr algn="l" rtl="0">
              <a:lnSpc>
                <a:spcPct val="80000"/>
              </a:lnSpc>
              <a:spcAft>
                <a:spcPct val="50000"/>
              </a:spcAft>
              <a:buClr>
                <a:srgbClr val="FF6600"/>
              </a:buClr>
              <a:buFont typeface="Symbol" pitchFamily="18" charset="2"/>
              <a:buChar char="·"/>
            </a:pPr>
            <a:r>
              <a:rPr lang="en-US" sz="3400" dirty="0">
                <a:latin typeface="Arial" pitchFamily="34" charset="0"/>
              </a:rPr>
              <a:t>Remaining materials are eliminated via feces</a:t>
            </a:r>
            <a:endParaRPr lang="en-US" sz="3000" dirty="0">
              <a:latin typeface="Arial" pitchFamily="34" charset="0"/>
            </a:endParaRPr>
          </a:p>
        </p:txBody>
      </p:sp>
    </p:spTree>
    <p:extLst>
      <p:ext uri="{BB962C8B-B14F-4D97-AF65-F5344CB8AC3E}">
        <p14:creationId xmlns:p14="http://schemas.microsoft.com/office/powerpoint/2010/main" val="18131554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3194">
                                            <p:txEl>
                                              <p:pRg st="0" end="0"/>
                                            </p:txEl>
                                          </p:spTgt>
                                        </p:tgtEl>
                                        <p:attrNameLst>
                                          <p:attrName>style.visibility</p:attrName>
                                        </p:attrNameLst>
                                      </p:cBhvr>
                                      <p:to>
                                        <p:strVal val="visible"/>
                                      </p:to>
                                    </p:set>
                                    <p:animEffect transition="in" filter="dissolve">
                                      <p:cBhvr>
                                        <p:cTn id="7" dur="500"/>
                                        <p:tgtEl>
                                          <p:spTgt spid="93194">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3199"/>
                                        </p:tgtEl>
                                        <p:attrNameLst>
                                          <p:attrName>style.visibility</p:attrName>
                                        </p:attrNameLst>
                                      </p:cBhvr>
                                      <p:to>
                                        <p:strVal val="visible"/>
                                      </p:to>
                                    </p:set>
                                    <p:animEffect transition="in" filter="dissolve">
                                      <p:cBhvr>
                                        <p:cTn id="11" dur="500"/>
                                        <p:tgtEl>
                                          <p:spTgt spid="93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4" grpId="0" build="p" autoUpdateAnimBg="0" advAuto="0"/>
      <p:bldP spid="9319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81000" y="304800"/>
            <a:ext cx="83820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a:spcBef>
                <a:spcPct val="20000"/>
              </a:spcBef>
              <a:buClr>
                <a:srgbClr val="339933"/>
              </a:buClr>
              <a:tabLst>
                <a:tab pos="2743200" algn="l"/>
              </a:tabLst>
            </a:pPr>
            <a:r>
              <a:rPr lang="en-US" sz="4100">
                <a:solidFill>
                  <a:srgbClr val="000099"/>
                </a:solidFill>
                <a:effectLst>
                  <a:outerShdw blurRad="38100" dist="38100" dir="2700000" algn="tl">
                    <a:srgbClr val="C0C0C0"/>
                  </a:outerShdw>
                </a:effectLst>
                <a:latin typeface="Arial" pitchFamily="34" charset="0"/>
              </a:rPr>
              <a:t>Processes of the Mouth</a:t>
            </a:r>
          </a:p>
        </p:txBody>
      </p:sp>
      <p:sp>
        <p:nvSpPr>
          <p:cNvPr id="10245" name="Rectangle 5"/>
          <p:cNvSpPr>
            <a:spLocks noChangeArrowheads="1"/>
          </p:cNvSpPr>
          <p:nvPr/>
        </p:nvSpPr>
        <p:spPr bwMode="auto">
          <a:xfrm>
            <a:off x="0" y="0"/>
            <a:ext cx="152400" cy="1295400"/>
          </a:xfrm>
          <a:prstGeom prst="rect">
            <a:avLst/>
          </a:prstGeom>
          <a:solidFill>
            <a:srgbClr val="009999"/>
          </a:solidFill>
          <a:ln w="25400">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ar-IQ">
              <a:latin typeface="Times" pitchFamily="18" charset="0"/>
            </a:endParaRPr>
          </a:p>
        </p:txBody>
      </p:sp>
      <p:sp>
        <p:nvSpPr>
          <p:cNvPr id="10246" name="Line 6"/>
          <p:cNvSpPr>
            <a:spLocks noChangeShapeType="1"/>
          </p:cNvSpPr>
          <p:nvPr/>
        </p:nvSpPr>
        <p:spPr bwMode="auto">
          <a:xfrm>
            <a:off x="152400" y="228600"/>
            <a:ext cx="8915400" cy="0"/>
          </a:xfrm>
          <a:prstGeom prst="line">
            <a:avLst/>
          </a:prstGeom>
          <a:noFill/>
          <a:ln w="38100">
            <a:solidFill>
              <a:srgbClr val="00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10247" name="Text Box 7"/>
          <p:cNvSpPr txBox="1">
            <a:spLocks noChangeArrowheads="1"/>
          </p:cNvSpPr>
          <p:nvPr/>
        </p:nvSpPr>
        <p:spPr bwMode="auto">
          <a:xfrm>
            <a:off x="381000" y="2362200"/>
            <a:ext cx="8245475" cy="3388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687388" indent="-230188">
              <a:defRPr sz="2400">
                <a:solidFill>
                  <a:schemeClr val="tx1"/>
                </a:solidFill>
                <a:latin typeface="Times New Roman" pitchFamily="18" charset="0"/>
              </a:defRPr>
            </a:lvl2pPr>
            <a:lvl3pPr marL="1030288" indent="-228600">
              <a:defRPr sz="2400">
                <a:solidFill>
                  <a:schemeClr val="tx1"/>
                </a:solidFill>
                <a:latin typeface="Times New Roman" pitchFamily="18" charset="0"/>
              </a:defRPr>
            </a:lvl3pPr>
            <a:lvl4pPr marL="1825625">
              <a:defRPr sz="2400">
                <a:solidFill>
                  <a:schemeClr val="tx1"/>
                </a:solidFill>
                <a:latin typeface="Times New Roman" pitchFamily="18" charset="0"/>
              </a:defRPr>
            </a:lvl4pPr>
            <a:lvl5pPr marL="1939925">
              <a:defRPr sz="2400">
                <a:solidFill>
                  <a:schemeClr val="tx1"/>
                </a:solidFill>
                <a:latin typeface="Times New Roman" pitchFamily="18" charset="0"/>
              </a:defRPr>
            </a:lvl5pPr>
            <a:lvl6pPr marL="2397125" algn="l" rtl="0" fontAlgn="base">
              <a:spcBef>
                <a:spcPct val="0"/>
              </a:spcBef>
              <a:spcAft>
                <a:spcPct val="0"/>
              </a:spcAft>
              <a:defRPr sz="2400">
                <a:solidFill>
                  <a:schemeClr val="tx1"/>
                </a:solidFill>
                <a:latin typeface="Times New Roman" pitchFamily="18" charset="0"/>
              </a:defRPr>
            </a:lvl6pPr>
            <a:lvl7pPr marL="2854325" algn="l" rtl="0" fontAlgn="base">
              <a:spcBef>
                <a:spcPct val="0"/>
              </a:spcBef>
              <a:spcAft>
                <a:spcPct val="0"/>
              </a:spcAft>
              <a:defRPr sz="2400">
                <a:solidFill>
                  <a:schemeClr val="tx1"/>
                </a:solidFill>
                <a:latin typeface="Times New Roman" pitchFamily="18" charset="0"/>
              </a:defRPr>
            </a:lvl7pPr>
            <a:lvl8pPr marL="3311525" algn="l" rtl="0" fontAlgn="base">
              <a:spcBef>
                <a:spcPct val="0"/>
              </a:spcBef>
              <a:spcAft>
                <a:spcPct val="0"/>
              </a:spcAft>
              <a:defRPr sz="2400">
                <a:solidFill>
                  <a:schemeClr val="tx1"/>
                </a:solidFill>
                <a:latin typeface="Times New Roman" pitchFamily="18" charset="0"/>
              </a:defRPr>
            </a:lvl8pPr>
            <a:lvl9pPr marL="3768725" algn="l" rtl="0" fontAlgn="base">
              <a:spcBef>
                <a:spcPct val="0"/>
              </a:spcBef>
              <a:spcAft>
                <a:spcPct val="0"/>
              </a:spcAft>
              <a:defRPr sz="2400">
                <a:solidFill>
                  <a:schemeClr val="tx1"/>
                </a:solidFill>
                <a:latin typeface="Times New Roman" pitchFamily="18" charset="0"/>
              </a:defRPr>
            </a:lvl9pPr>
          </a:lstStyle>
          <a:p>
            <a:pPr algn="l" rtl="0">
              <a:lnSpc>
                <a:spcPct val="80000"/>
              </a:lnSpc>
              <a:spcAft>
                <a:spcPct val="50000"/>
              </a:spcAft>
              <a:buClr>
                <a:srgbClr val="FF6600"/>
              </a:buClr>
              <a:buFont typeface="Symbol" pitchFamily="18" charset="2"/>
              <a:buChar char="·"/>
            </a:pPr>
            <a:r>
              <a:rPr lang="en-US" sz="3400" dirty="0">
                <a:latin typeface="Arial" pitchFamily="34" charset="0"/>
              </a:rPr>
              <a:t>Mastication (chewing) of food </a:t>
            </a:r>
            <a:r>
              <a:rPr lang="en-US" sz="3400" dirty="0">
                <a:solidFill>
                  <a:srgbClr val="FF0000"/>
                </a:solidFill>
                <a:latin typeface="Arial" pitchFamily="34" charset="0"/>
              </a:rPr>
              <a:t>(mechanical digestion)</a:t>
            </a:r>
          </a:p>
          <a:p>
            <a:pPr algn="l" rtl="0">
              <a:lnSpc>
                <a:spcPct val="80000"/>
              </a:lnSpc>
              <a:spcAft>
                <a:spcPct val="50000"/>
              </a:spcAft>
              <a:buClr>
                <a:srgbClr val="FF6600"/>
              </a:buClr>
              <a:buFont typeface="Symbol" pitchFamily="18" charset="2"/>
              <a:buChar char="·"/>
            </a:pPr>
            <a:r>
              <a:rPr lang="en-US" sz="3400" dirty="0">
                <a:latin typeface="Arial" pitchFamily="34" charset="0"/>
              </a:rPr>
              <a:t>Mixing masticated food with saliva </a:t>
            </a:r>
            <a:r>
              <a:rPr lang="en-US" sz="3400" dirty="0">
                <a:solidFill>
                  <a:srgbClr val="FF0000"/>
                </a:solidFill>
                <a:latin typeface="Arial" pitchFamily="34" charset="0"/>
              </a:rPr>
              <a:t>(chemical digestion)</a:t>
            </a:r>
          </a:p>
          <a:p>
            <a:pPr algn="l" rtl="0">
              <a:lnSpc>
                <a:spcPct val="80000"/>
              </a:lnSpc>
              <a:spcAft>
                <a:spcPct val="50000"/>
              </a:spcAft>
              <a:buClr>
                <a:srgbClr val="FF6600"/>
              </a:buClr>
              <a:buFont typeface="Symbol" pitchFamily="18" charset="2"/>
              <a:buChar char="·"/>
            </a:pPr>
            <a:r>
              <a:rPr lang="en-US" sz="3400" dirty="0">
                <a:latin typeface="Arial" pitchFamily="34" charset="0"/>
              </a:rPr>
              <a:t>Initiation of swallowing by the tongue</a:t>
            </a:r>
          </a:p>
          <a:p>
            <a:pPr algn="l" rtl="0">
              <a:lnSpc>
                <a:spcPct val="80000"/>
              </a:lnSpc>
              <a:spcAft>
                <a:spcPct val="50000"/>
              </a:spcAft>
              <a:buClr>
                <a:srgbClr val="FF6600"/>
              </a:buClr>
              <a:buFont typeface="Symbol" pitchFamily="18" charset="2"/>
              <a:buChar char="·"/>
            </a:pPr>
            <a:r>
              <a:rPr lang="en-US" sz="3400" dirty="0">
                <a:latin typeface="Arial" pitchFamily="34" charset="0"/>
              </a:rPr>
              <a:t>Allowing for the sense of taste</a:t>
            </a:r>
            <a:endParaRPr lang="en-US" sz="3000" dirty="0">
              <a:latin typeface="Arial" pitchFamily="34" charset="0"/>
            </a:endParaRPr>
          </a:p>
        </p:txBody>
      </p:sp>
    </p:spTree>
    <p:extLst>
      <p:ext uri="{BB962C8B-B14F-4D97-AF65-F5344CB8AC3E}">
        <p14:creationId xmlns:p14="http://schemas.microsoft.com/office/powerpoint/2010/main" val="329949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Effect transition="in" filter="dissolve">
                                      <p:cBhvr>
                                        <p:cTn id="7" dur="500"/>
                                        <p:tgtEl>
                                          <p:spTgt spid="10242">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247"/>
                                        </p:tgtEl>
                                        <p:attrNameLst>
                                          <p:attrName>style.visibility</p:attrName>
                                        </p:attrNameLst>
                                      </p:cBhvr>
                                      <p:to>
                                        <p:strVal val="visible"/>
                                      </p:to>
                                    </p:set>
                                    <p:animEffect transition="in" filter="dissolve">
                                      <p:cBhvr>
                                        <p:cTn id="11" dur="5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autoUpdateAnimBg="0" advAuto="0"/>
      <p:bldP spid="1024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2" name="Rectangle 1"/>
          <p:cNvSpPr/>
          <p:nvPr/>
        </p:nvSpPr>
        <p:spPr>
          <a:xfrm>
            <a:off x="152400" y="152400"/>
            <a:ext cx="3429000" cy="2123658"/>
          </a:xfrm>
          <a:prstGeom prst="rect">
            <a:avLst/>
          </a:prstGeom>
          <a:noFill/>
        </p:spPr>
        <p:txBody>
          <a:bodyPr>
            <a:spAutoFit/>
          </a:bodyPr>
          <a:lstStyle/>
          <a:p>
            <a:pPr algn="ctr" rtl="0">
              <a:defRPr/>
            </a:pPr>
            <a:r>
              <a:rPr lang="en-US" sz="4400" b="1" dirty="0">
                <a:ln w="1905"/>
                <a:solidFill>
                  <a:prstClr val="black"/>
                </a:solidFill>
                <a:effectLst>
                  <a:innerShdw blurRad="69850" dist="43180" dir="5400000">
                    <a:srgbClr val="000000">
                      <a:alpha val="65000"/>
                    </a:srgbClr>
                  </a:innerShdw>
                </a:effectLst>
              </a:rPr>
              <a:t>The mouth:  salivary glands…</a:t>
            </a:r>
          </a:p>
        </p:txBody>
      </p:sp>
      <p:sp>
        <p:nvSpPr>
          <p:cNvPr id="3" name="TextBox 2"/>
          <p:cNvSpPr txBox="1"/>
          <p:nvPr/>
        </p:nvSpPr>
        <p:spPr>
          <a:xfrm>
            <a:off x="0" y="2362200"/>
            <a:ext cx="3810000" cy="3108543"/>
          </a:xfrm>
          <a:prstGeom prst="rect">
            <a:avLst/>
          </a:prstGeom>
          <a:noFill/>
        </p:spPr>
        <p:txBody>
          <a:bodyPr>
            <a:spAutoFit/>
          </a:bodyPr>
          <a:lstStyle/>
          <a:p>
            <a:pPr algn="ctr" rtl="0">
              <a:defRPr/>
            </a:pPr>
            <a:r>
              <a:rPr lang="en-US" sz="2800" b="1" dirty="0">
                <a:solidFill>
                  <a:prstClr val="black"/>
                </a:solidFill>
              </a:rPr>
              <a:t>Three pairs of glands open into the oral cavity, producing saliva:  the parotid                 sublingual                    and submandibular  glands.</a:t>
            </a:r>
          </a:p>
        </p:txBody>
      </p:sp>
      <p:sp>
        <p:nvSpPr>
          <p:cNvPr id="7" name="Rectangle 6"/>
          <p:cNvSpPr/>
          <p:nvPr/>
        </p:nvSpPr>
        <p:spPr>
          <a:xfrm>
            <a:off x="0" y="0"/>
            <a:ext cx="9144000" cy="6858000"/>
          </a:xfrm>
          <a:prstGeom prst="rect">
            <a:avLst/>
          </a:prstGeom>
          <a:noFill/>
          <a:ln w="190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solidFill>
                <a:prstClr val="white"/>
              </a:solidFill>
            </a:endParaRPr>
          </a:p>
        </p:txBody>
      </p:sp>
      <p:sp>
        <p:nvSpPr>
          <p:cNvPr id="4101" name="TextBox 7"/>
          <p:cNvSpPr txBox="1">
            <a:spLocks noChangeArrowheads="1"/>
          </p:cNvSpPr>
          <p:nvPr/>
        </p:nvSpPr>
        <p:spPr bwMode="auto">
          <a:xfrm>
            <a:off x="3810000" y="3581400"/>
            <a:ext cx="51816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lgn="ctr" rtl="0" eaLnBrk="1" fontAlgn="base" hangingPunct="1">
              <a:spcBef>
                <a:spcPct val="0"/>
              </a:spcBef>
              <a:spcAft>
                <a:spcPct val="0"/>
              </a:spcAft>
            </a:pPr>
            <a:r>
              <a:rPr lang="en-US" sz="2800" b="1">
                <a:solidFill>
                  <a:prstClr val="black"/>
                </a:solidFill>
              </a:rPr>
              <a:t>The sensory organs such as the nose and eyes send a message to the brain, the brain sends the message to the salivary glands, and they secrete the chemicals to begin the digestive process.</a:t>
            </a:r>
            <a:endParaRPr lang="en-US" sz="2800">
              <a:solidFill>
                <a:prstClr val="black"/>
              </a:solidFill>
            </a:endParaRPr>
          </a:p>
        </p:txBody>
      </p:sp>
      <p:pic>
        <p:nvPicPr>
          <p:cNvPr id="4102" name="Picture 10" descr="https://www.bcbsri.com/BCBSRIWeb/images/image_popup/ah6a192.jpg"/>
          <p:cNvPicPr>
            <a:picLocks noChangeAspect="1" noChangeArrowheads="1"/>
          </p:cNvPicPr>
          <p:nvPr/>
        </p:nvPicPr>
        <p:blipFill>
          <a:blip r:embed="rId2">
            <a:extLst>
              <a:ext uri="{28A0092B-C50C-407E-A947-70E740481C1C}">
                <a14:useLocalDpi xmlns:a14="http://schemas.microsoft.com/office/drawing/2010/main" val="0"/>
              </a:ext>
            </a:extLst>
          </a:blip>
          <a:srcRect b="9631"/>
          <a:stretch>
            <a:fillRect/>
          </a:stretch>
        </p:blipFill>
        <p:spPr bwMode="auto">
          <a:xfrm>
            <a:off x="3886200" y="228600"/>
            <a:ext cx="5029200"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302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2656"/>
            <a:ext cx="8229600" cy="5793507"/>
          </a:xfrm>
        </p:spPr>
        <p:txBody>
          <a:bodyPr>
            <a:normAutofit/>
          </a:bodyPr>
          <a:lstStyle/>
          <a:p>
            <a:pPr marL="0" indent="0" algn="l" rtl="0">
              <a:buNone/>
            </a:pPr>
            <a:r>
              <a:rPr lang="en-US" sz="2400" b="1" dirty="0">
                <a:solidFill>
                  <a:schemeClr val="tx1"/>
                </a:solidFill>
                <a:latin typeface="Times New Roman" pitchFamily="18" charset="0"/>
                <a:cs typeface="Times New Roman" pitchFamily="18" charset="0"/>
              </a:rPr>
              <a:t>Lubrication of food by saliva</a:t>
            </a:r>
          </a:p>
          <a:p>
            <a:pPr marL="0" indent="0" algn="l" rtl="0">
              <a:buNone/>
            </a:pPr>
            <a:r>
              <a:rPr lang="en-US" sz="2400" b="1" u="sng" dirty="0">
                <a:solidFill>
                  <a:schemeClr val="tx1"/>
                </a:solidFill>
                <a:latin typeface="Times New Roman" pitchFamily="18" charset="0"/>
                <a:cs typeface="Times New Roman" pitchFamily="18" charset="0"/>
              </a:rPr>
              <a:t>Salivary glands</a:t>
            </a:r>
          </a:p>
          <a:p>
            <a:pPr marL="0" indent="0" algn="l" rtl="0">
              <a:buNone/>
            </a:pPr>
            <a:r>
              <a:rPr lang="en-US" sz="2000" dirty="0">
                <a:solidFill>
                  <a:schemeClr val="tx1"/>
                </a:solidFill>
                <a:latin typeface="Times New Roman" pitchFamily="18" charset="0"/>
                <a:cs typeface="Times New Roman" pitchFamily="18" charset="0"/>
              </a:rPr>
              <a:t>In addition to the chewing, another important physiological activity</a:t>
            </a:r>
          </a:p>
          <a:p>
            <a:pPr marL="0" indent="0" algn="l" rtl="0">
              <a:buNone/>
            </a:pPr>
            <a:r>
              <a:rPr lang="en-US" sz="2000" dirty="0">
                <a:solidFill>
                  <a:schemeClr val="tx1"/>
                </a:solidFill>
                <a:latin typeface="Times New Roman" pitchFamily="18" charset="0"/>
                <a:cs typeface="Times New Roman" pitchFamily="18" charset="0"/>
              </a:rPr>
              <a:t>which takes place in the mouth is lubrication of food by saliva. Saliva is</a:t>
            </a:r>
          </a:p>
          <a:p>
            <a:pPr marL="0" indent="0" algn="l" rtl="0">
              <a:buNone/>
            </a:pPr>
            <a:r>
              <a:rPr lang="en-US" sz="2000" dirty="0">
                <a:solidFill>
                  <a:schemeClr val="tx1"/>
                </a:solidFill>
                <a:latin typeface="Times New Roman" pitchFamily="18" charset="0"/>
                <a:cs typeface="Times New Roman" pitchFamily="18" charset="0"/>
              </a:rPr>
              <a:t>secreted by three pairs of major salivary glands:</a:t>
            </a:r>
          </a:p>
          <a:p>
            <a:pPr marL="0" indent="0" algn="l" rtl="0">
              <a:buNone/>
            </a:pPr>
            <a:r>
              <a:rPr lang="en-US" sz="2000" dirty="0">
                <a:solidFill>
                  <a:schemeClr val="tx1"/>
                </a:solidFill>
                <a:latin typeface="Times New Roman" pitchFamily="18" charset="0"/>
                <a:cs typeface="Times New Roman" pitchFamily="18" charset="0"/>
              </a:rPr>
              <a:t>1. Parotid glands: Parotid glands are the largest salivary glands (each weighing 20–30 g), located near the angles of jaw. Parotid glands secrete</a:t>
            </a:r>
          </a:p>
          <a:p>
            <a:pPr marL="0" indent="0" algn="l" rtl="0">
              <a:buNone/>
            </a:pPr>
            <a:r>
              <a:rPr lang="en-US" sz="2000" dirty="0">
                <a:solidFill>
                  <a:schemeClr val="tx1"/>
                </a:solidFill>
                <a:latin typeface="Times New Roman" pitchFamily="18" charset="0"/>
                <a:cs typeface="Times New Roman" pitchFamily="18" charset="0"/>
              </a:rPr>
              <a:t>25% of the total salivary secretion (which is about 1500 ml/day).</a:t>
            </a:r>
            <a:endParaRPr lang="ar-IQ"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88262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260648"/>
            <a:ext cx="8363272" cy="5865515"/>
          </a:xfrm>
        </p:spPr>
        <p:txBody>
          <a:bodyPr>
            <a:normAutofit/>
          </a:bodyPr>
          <a:lstStyle/>
          <a:p>
            <a:pPr marL="0" indent="0" algn="l" rtl="0">
              <a:buNone/>
            </a:pPr>
            <a:r>
              <a:rPr lang="en-US" sz="2000" u="sng" dirty="0">
                <a:solidFill>
                  <a:schemeClr val="tx1"/>
                </a:solidFill>
                <a:latin typeface="Times New Roman" pitchFamily="18" charset="0"/>
                <a:cs typeface="Times New Roman" pitchFamily="18" charset="0"/>
              </a:rPr>
              <a:t>2. Sublingual glands: </a:t>
            </a:r>
            <a:r>
              <a:rPr lang="en-US" sz="2000" dirty="0">
                <a:solidFill>
                  <a:schemeClr val="tx1"/>
                </a:solidFill>
                <a:latin typeface="Times New Roman" pitchFamily="18" charset="0"/>
                <a:cs typeface="Times New Roman" pitchFamily="18" charset="0"/>
              </a:rPr>
              <a:t>The sublingual gland is the smallest of the three main salivary glands. It lies just below the mucosa on the floor of mouth. Each gland raises a ridge of mucosa which starts at the sublingual papilla and runs laterally</a:t>
            </a:r>
          </a:p>
          <a:p>
            <a:pPr marL="0" indent="0" algn="l" rtl="0">
              <a:buNone/>
            </a:pPr>
            <a:r>
              <a:rPr lang="en-US" sz="2000" dirty="0">
                <a:solidFill>
                  <a:schemeClr val="tx1"/>
                </a:solidFill>
                <a:latin typeface="Times New Roman" pitchFamily="18" charset="0"/>
                <a:cs typeface="Times New Roman" pitchFamily="18" charset="0"/>
              </a:rPr>
              <a:t>and backwards. The ridge is called the sublingual fold.</a:t>
            </a:r>
          </a:p>
          <a:p>
            <a:pPr marL="0" indent="0" algn="l" rtl="0">
              <a:buNone/>
            </a:pPr>
            <a:r>
              <a:rPr lang="en-US" sz="2000" u="sng" dirty="0">
                <a:solidFill>
                  <a:schemeClr val="tx1"/>
                </a:solidFill>
                <a:latin typeface="Times New Roman" pitchFamily="18" charset="0"/>
                <a:cs typeface="Times New Roman" pitchFamily="18" charset="0"/>
              </a:rPr>
              <a:t>3. Submandibular glands: </a:t>
            </a:r>
            <a:r>
              <a:rPr lang="en-US" sz="2000" dirty="0">
                <a:solidFill>
                  <a:schemeClr val="tx1"/>
                </a:solidFill>
                <a:latin typeface="Times New Roman" pitchFamily="18" charset="0"/>
                <a:cs typeface="Times New Roman" pitchFamily="18" charset="0"/>
              </a:rPr>
              <a:t>The submandibular glands are large salivary glands which lie (one on each side) partly under cover of the body of the mandible. Each gland is made up of a large superficial part and a small deep part.</a:t>
            </a:r>
          </a:p>
          <a:p>
            <a:pPr marL="0" indent="0" algn="l" rtl="0">
              <a:buNone/>
            </a:pPr>
            <a:r>
              <a:rPr lang="en-US" sz="2000" b="1" dirty="0">
                <a:solidFill>
                  <a:schemeClr val="tx1"/>
                </a:solidFill>
                <a:latin typeface="Times New Roman" pitchFamily="18" charset="0"/>
                <a:cs typeface="Times New Roman" pitchFamily="18" charset="0"/>
              </a:rPr>
              <a:t>Smaller salivary glands: </a:t>
            </a:r>
            <a:r>
              <a:rPr lang="en-US" sz="2000" dirty="0">
                <a:solidFill>
                  <a:schemeClr val="tx1"/>
                </a:solidFill>
                <a:latin typeface="Times New Roman" pitchFamily="18" charset="0"/>
                <a:cs typeface="Times New Roman" pitchFamily="18" charset="0"/>
              </a:rPr>
              <a:t>In addition to the three pairs of salivary glands described above, several smaller glands are located throughout the oral cavity. Those in the tongue secrete lingual lipase.</a:t>
            </a:r>
          </a:p>
          <a:p>
            <a:pPr marL="0" indent="0" algn="l" rtl="0">
              <a:buNone/>
            </a:pPr>
            <a:r>
              <a:rPr lang="en-US" sz="2800" b="1" dirty="0">
                <a:solidFill>
                  <a:schemeClr val="tx1"/>
                </a:solidFill>
                <a:latin typeface="Times New Roman" pitchFamily="18" charset="0"/>
                <a:cs typeface="Times New Roman" pitchFamily="18" charset="0"/>
              </a:rPr>
              <a:t>Saliva</a:t>
            </a:r>
          </a:p>
          <a:p>
            <a:pPr marL="0" indent="0" algn="l" rtl="0">
              <a:buNone/>
            </a:pPr>
            <a:r>
              <a:rPr lang="en-US" sz="2000" dirty="0">
                <a:solidFill>
                  <a:schemeClr val="tx1"/>
                </a:solidFill>
                <a:latin typeface="Times New Roman" pitchFamily="18" charset="0"/>
                <a:cs typeface="Times New Roman" pitchFamily="18" charset="0"/>
              </a:rPr>
              <a:t>The composition of salivary secretion depends on its source and rate of</a:t>
            </a:r>
          </a:p>
          <a:p>
            <a:pPr marL="0" indent="0" algn="l" rtl="0">
              <a:buNone/>
            </a:pPr>
            <a:r>
              <a:rPr lang="en-US" sz="2000" dirty="0">
                <a:solidFill>
                  <a:schemeClr val="tx1"/>
                </a:solidFill>
                <a:latin typeface="Times New Roman" pitchFamily="18" charset="0"/>
                <a:cs typeface="Times New Roman" pitchFamily="18" charset="0"/>
              </a:rPr>
              <a:t>secretion. Serous secretion is watery and mainly contains electrolytes and</a:t>
            </a:r>
          </a:p>
          <a:p>
            <a:pPr marL="0" indent="0" algn="l" rtl="0">
              <a:buNone/>
            </a:pPr>
            <a:r>
              <a:rPr lang="en-US" sz="2000" dirty="0">
                <a:solidFill>
                  <a:schemeClr val="tx1"/>
                </a:solidFill>
                <a:latin typeface="Times New Roman" pitchFamily="18" charset="0"/>
                <a:cs typeface="Times New Roman" pitchFamily="18" charset="0"/>
              </a:rPr>
              <a:t>amylase, whereas mucous secretion is viscous in nature, and it contains</a:t>
            </a:r>
          </a:p>
          <a:p>
            <a:pPr marL="0" indent="0" algn="l" rtl="0">
              <a:buNone/>
            </a:pPr>
            <a:r>
              <a:rPr lang="en-US" sz="2000" dirty="0">
                <a:solidFill>
                  <a:schemeClr val="tx1"/>
                </a:solidFill>
                <a:latin typeface="Times New Roman" pitchFamily="18" charset="0"/>
                <a:cs typeface="Times New Roman" pitchFamily="18" charset="0"/>
              </a:rPr>
              <a:t>electrolytes and </a:t>
            </a:r>
            <a:r>
              <a:rPr lang="en-US" sz="2000" dirty="0" err="1">
                <a:solidFill>
                  <a:schemeClr val="tx1"/>
                </a:solidFill>
                <a:latin typeface="Times New Roman" pitchFamily="18" charset="0"/>
                <a:cs typeface="Times New Roman" pitchFamily="18" charset="0"/>
              </a:rPr>
              <a:t>mucin</a:t>
            </a:r>
            <a:r>
              <a:rPr lang="en-US" sz="2000" dirty="0">
                <a:solidFill>
                  <a:schemeClr val="tx1"/>
                </a:solidFill>
                <a:latin typeface="Times New Roman" pitchFamily="18" charset="0"/>
                <a:cs typeface="Times New Roman" pitchFamily="18" charset="0"/>
              </a:rPr>
              <a:t>.</a:t>
            </a:r>
            <a:endParaRPr lang="ar-IQ"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3843455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دير تنفيذي">
  <a:themeElements>
    <a:clrScheme name="مدير تنفيذي">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مدير تنفيذي">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دير تنفيذي">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TotalTime>
  <Words>4951</Words>
  <Application>Microsoft Office PowerPoint</Application>
  <PresentationFormat>On-screen Show (4:3)</PresentationFormat>
  <Paragraphs>478</Paragraphs>
  <Slides>53</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ArialMT</vt:lpstr>
      <vt:lpstr>Calibri</vt:lpstr>
      <vt:lpstr>Century Gothic</vt:lpstr>
      <vt:lpstr>Corbel</vt:lpstr>
      <vt:lpstr>Courier New</vt:lpstr>
      <vt:lpstr>Palatino Linotype</vt:lpstr>
      <vt:lpstr>Symbol</vt:lpstr>
      <vt:lpstr>Times</vt:lpstr>
      <vt:lpstr>Times New Roman</vt:lpstr>
      <vt:lpstr>Wingdings</vt:lpstr>
      <vt:lpstr>مدير تنفيذي</vt:lpstr>
      <vt:lpstr>DIGESTIVE SYSTEM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Regions of the Small Intestine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المستقبل للحاسبات - سنجار</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le</dc:creator>
  <cp:lastModifiedBy>زينب حميد</cp:lastModifiedBy>
  <cp:revision>8</cp:revision>
  <dcterms:created xsi:type="dcterms:W3CDTF">2023-08-24T18:14:54Z</dcterms:created>
  <dcterms:modified xsi:type="dcterms:W3CDTF">2023-09-05T17:37:52Z</dcterms:modified>
</cp:coreProperties>
</file>